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86" r:id="rId4"/>
    <p:sldId id="316" r:id="rId5"/>
    <p:sldId id="265" r:id="rId6"/>
    <p:sldId id="259" r:id="rId7"/>
    <p:sldId id="260" r:id="rId8"/>
    <p:sldId id="261" r:id="rId9"/>
    <p:sldId id="262" r:id="rId10"/>
    <p:sldId id="267" r:id="rId11"/>
    <p:sldId id="325" r:id="rId12"/>
    <p:sldId id="305" r:id="rId13"/>
    <p:sldId id="288" r:id="rId14"/>
    <p:sldId id="257" r:id="rId15"/>
    <p:sldId id="258" r:id="rId16"/>
    <p:sldId id="284" r:id="rId17"/>
    <p:sldId id="270" r:id="rId18"/>
    <p:sldId id="317" r:id="rId19"/>
    <p:sldId id="289" r:id="rId20"/>
    <p:sldId id="268" r:id="rId21"/>
    <p:sldId id="269" r:id="rId22"/>
    <p:sldId id="285" r:id="rId23"/>
    <p:sldId id="271" r:id="rId24"/>
    <p:sldId id="318" r:id="rId25"/>
    <p:sldId id="306" r:id="rId26"/>
    <p:sldId id="303" r:id="rId27"/>
    <p:sldId id="301" r:id="rId28"/>
    <p:sldId id="304" r:id="rId29"/>
    <p:sldId id="300" r:id="rId30"/>
    <p:sldId id="320" r:id="rId31"/>
    <p:sldId id="308" r:id="rId32"/>
    <p:sldId id="273" r:id="rId33"/>
    <p:sldId id="275" r:id="rId34"/>
    <p:sldId id="274" r:id="rId35"/>
    <p:sldId id="276" r:id="rId36"/>
    <p:sldId id="322" r:id="rId37"/>
    <p:sldId id="309" r:id="rId38"/>
    <p:sldId id="281" r:id="rId39"/>
    <p:sldId id="280" r:id="rId40"/>
    <p:sldId id="278" r:id="rId41"/>
    <p:sldId id="279" r:id="rId42"/>
    <p:sldId id="323" r:id="rId43"/>
    <p:sldId id="310" r:id="rId44"/>
    <p:sldId id="298" r:id="rId45"/>
    <p:sldId id="296" r:id="rId46"/>
    <p:sldId id="294" r:id="rId47"/>
    <p:sldId id="295" r:id="rId48"/>
    <p:sldId id="324" r:id="rId49"/>
    <p:sldId id="346" r:id="rId50"/>
    <p:sldId id="345" r:id="rId51"/>
    <p:sldId id="344" r:id="rId52"/>
    <p:sldId id="343" r:id="rId53"/>
    <p:sldId id="341" r:id="rId54"/>
    <p:sldId id="340" r:id="rId55"/>
    <p:sldId id="332" r:id="rId56"/>
    <p:sldId id="331" r:id="rId57"/>
    <p:sldId id="330" r:id="rId58"/>
    <p:sldId id="329" r:id="rId59"/>
    <p:sldId id="327" r:id="rId60"/>
    <p:sldId id="326" r:id="rId61"/>
    <p:sldId id="339" r:id="rId62"/>
    <p:sldId id="338" r:id="rId63"/>
    <p:sldId id="337" r:id="rId64"/>
    <p:sldId id="336" r:id="rId65"/>
    <p:sldId id="334" r:id="rId66"/>
    <p:sldId id="33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1"/>
    <p:restoredTop sz="94648"/>
  </p:normalViewPr>
  <p:slideViewPr>
    <p:cSldViewPr snapToGrid="0">
      <p:cViewPr varScale="1">
        <p:scale>
          <a:sx n="117" d="100"/>
          <a:sy n="117" d="100"/>
        </p:scale>
        <p:origin x="6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4/24/22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rista-netdevops-community/CloudVisionPortal-Examples/tree/master/CloudVision_Studios/Enterprise%20Routing%20Studio%20Exampl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upgrading CV, new Studios are in a workspace  when the upgrade completes</a:t>
            </a:r>
            <a:br>
              <a:rPr lang="en-US" dirty="0">
                <a:cs typeface="Calibri Light"/>
              </a:rPr>
            </a:br>
            <a:r>
              <a:rPr lang="en-US" sz="2000" dirty="0">
                <a:cs typeface="Calibri Light"/>
              </a:rPr>
              <a:t>Submitting this workspace adds the new Studio </a:t>
            </a:r>
            <a:r>
              <a:rPr lang="en-US" sz="2000" dirty="0" err="1">
                <a:cs typeface="Calibri Light"/>
              </a:rPr>
              <a:t>permentently</a:t>
            </a:r>
            <a:endParaRPr lang="en-US" sz="20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 not by users</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1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fields in EVPN Services and Inventory Studio are populated – Jackson release had a problem with this</a:t>
            </a:r>
          </a:p>
          <a:p>
            <a:r>
              <a:rPr lang="en-US" dirty="0">
                <a:cs typeface="Calibri"/>
              </a:rPr>
              <a:t>When changing between example be sure to clear the </a:t>
            </a:r>
            <a:r>
              <a:rPr lang="en-US" err="1">
                <a:cs typeface="Calibri"/>
              </a:rPr>
              <a:t>arp</a:t>
            </a:r>
            <a:r>
              <a:rPr lang="en-US" dirty="0">
                <a:cs typeface="Calibri"/>
              </a:rPr>
              <a:t> cache in the end devices prior to sending a ping – the mac of the </a:t>
            </a:r>
            <a:r>
              <a:rPr lang="en-US" err="1">
                <a:cs typeface="Calibri"/>
              </a:rPr>
              <a:t>gw</a:t>
            </a:r>
            <a:r>
              <a:rPr lang="en-US" dirty="0">
                <a:cs typeface="Calibri"/>
              </a:rPr>
              <a:t> may have changed</a:t>
            </a:r>
          </a:p>
          <a:p>
            <a:r>
              <a:rPr lang="en-US" dirty="0">
                <a:cs typeface="Calibri"/>
              </a:rPr>
              <a:t>Use the version of Interface Studio on the </a:t>
            </a:r>
            <a:r>
              <a:rPr lang="en-US" err="1">
                <a:cs typeface="Calibri"/>
              </a:rPr>
              <a:t>github</a:t>
            </a:r>
            <a:r>
              <a:rPr lang="en-US" dirty="0">
                <a:cs typeface="Calibri"/>
              </a:rPr>
              <a:t> site – it fixes a bug where when changing from a routed port to bridged port is missing the "switchport" command</a:t>
            </a:r>
          </a:p>
          <a:p>
            <a:r>
              <a:rPr lang="en-US" dirty="0">
                <a:cs typeface="Calibri"/>
              </a:rPr>
              <a:t>Both the router_bgp.as Tag and the </a:t>
            </a:r>
            <a:r>
              <a:rPr lang="en-US" err="1">
                <a:cs typeface="Calibri"/>
              </a:rPr>
              <a:t>router_bgp.router_id</a:t>
            </a:r>
            <a:r>
              <a:rPr lang="en-US" dirty="0">
                <a:cs typeface="Calibri"/>
              </a:rPr>
              <a:t> Tag (for lo0) are written by the L3LS Studio and do not have to be entered by the user. If Enterprise Routing Studio has EVPN/VXLAN enabled the </a:t>
            </a:r>
            <a:r>
              <a:rPr lang="en-US" err="1">
                <a:cs typeface="Calibri"/>
              </a:rPr>
              <a:t>router_bgp.router_id</a:t>
            </a:r>
            <a:r>
              <a:rPr lang="en-US" dirty="0">
                <a:cs typeface="Calibri"/>
              </a:rPr>
              <a:t> (lo0) tag must be added</a:t>
            </a:r>
          </a:p>
          <a:p>
            <a:r>
              <a:rPr lang="en-US" dirty="0">
                <a:cs typeface="Calibri"/>
              </a:rPr>
              <a:t>Tag </a:t>
            </a:r>
            <a:r>
              <a:rPr lang="en-US" dirty="0" err="1">
                <a:cs typeface="Calibri"/>
              </a:rPr>
              <a:t>Role:Edge-Router</a:t>
            </a:r>
            <a:r>
              <a:rPr lang="en-US" dirty="0">
                <a:cs typeface="Calibri"/>
              </a:rPr>
              <a:t> is only available in CV version Kent and beyond. If using Jackson release please ignore this tag</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 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8" name="Title 1">
            <a:extLst>
              <a:ext uri="{FF2B5EF4-FFF2-40B4-BE49-F238E27FC236}">
                <a16:creationId xmlns:a16="http://schemas.microsoft.com/office/drawing/2014/main" id="{E280435D-E391-18A9-321D-A1459C586B07}"/>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5698671" y="1133693"/>
            <a:ext cx="3107872" cy="5386090"/>
          </a:xfrm>
          <a:prstGeom prst="rect">
            <a:avLst/>
          </a:prstGeom>
          <a:noFill/>
        </p:spPr>
        <p:txBody>
          <a:bodyPr wrap="square">
            <a:spAutoFit/>
          </a:bodyPr>
          <a:lstStyle/>
          <a:p>
            <a:r>
              <a:rPr lang="en-US" sz="800" dirty="0"/>
              <a:t> DC-Pod:1 - EOS14</a:t>
            </a:r>
          </a:p>
          <a:p>
            <a:r>
              <a:rPr lang="en-US" sz="800" dirty="0"/>
              <a:t>  DC-Pod:1 - EOS6</a:t>
            </a:r>
          </a:p>
          <a:p>
            <a:r>
              <a:rPr lang="en-US" sz="800" dirty="0"/>
              <a:t>  DC-Pod:1 - EOS8</a:t>
            </a:r>
          </a:p>
          <a:p>
            <a:r>
              <a:rPr lang="en-US" sz="800" dirty="0"/>
              <a:t>  DC-Pod:2 - EOS3</a:t>
            </a:r>
          </a:p>
          <a:p>
            <a:r>
              <a:rPr lang="en-US" sz="800" dirty="0"/>
              <a:t>  DC-Pod:2 - EOS4</a:t>
            </a:r>
          </a:p>
          <a:p>
            <a:r>
              <a:rPr lang="en-US" sz="800" dirty="0"/>
              <a:t>  DC-Pod:2 - EOS9</a:t>
            </a:r>
          </a:p>
          <a:p>
            <a:r>
              <a:rPr lang="en-US" sz="800" dirty="0"/>
              <a:t>  DC:DC-eos3-eos4-eos9 - EOS3</a:t>
            </a:r>
          </a:p>
          <a:p>
            <a:r>
              <a:rPr lang="en-US" sz="800" dirty="0"/>
              <a:t>  DC:DC-eos3-eos4-eos9 - EOS4</a:t>
            </a:r>
          </a:p>
          <a:p>
            <a:r>
              <a:rPr lang="en-US" sz="800" dirty="0"/>
              <a:t>  DC:DC-eos3-eos4-eos9 - EOS9</a:t>
            </a:r>
          </a:p>
          <a:p>
            <a:r>
              <a:rPr lang="en-US" sz="800" dirty="0"/>
              <a:t>  DC:DC-eos6-eos8-eos14 - EOS14</a:t>
            </a:r>
          </a:p>
          <a:p>
            <a:r>
              <a:rPr lang="en-US" sz="800" dirty="0"/>
              <a:t>  DC:DC-eos6-eos8-eos14 - EOS6</a:t>
            </a:r>
          </a:p>
          <a:p>
            <a:r>
              <a:rPr lang="en-US" sz="800" dirty="0"/>
              <a:t>  DC:DC-eos6-eos8-eos14 - EOS8</a:t>
            </a:r>
          </a:p>
          <a:p>
            <a:r>
              <a:rPr lang="en-US" sz="800" dirty="0"/>
              <a:t>  Edge-Router-Domain:1 - EOS1</a:t>
            </a:r>
          </a:p>
          <a:p>
            <a:r>
              <a:rPr lang="en-US" sz="800" dirty="0"/>
              <a:t>  Edge-Router-Domain:18 - EOS18</a:t>
            </a:r>
          </a:p>
          <a:p>
            <a:r>
              <a:rPr lang="en-US" sz="800" dirty="0"/>
              <a:t>  Edge-Router-Domain:20 - EOS20</a:t>
            </a:r>
          </a:p>
          <a:p>
            <a:r>
              <a:rPr lang="en-US" sz="800" dirty="0"/>
              <a:t>  Edge-Router-Domain:5 - EOS5</a:t>
            </a:r>
          </a:p>
          <a:p>
            <a:r>
              <a:rPr lang="en-US" sz="800" dirty="0"/>
              <a:t>  Leaf-Domain:1 - EOS6</a:t>
            </a:r>
          </a:p>
          <a:p>
            <a:r>
              <a:rPr lang="en-US" sz="800" dirty="0"/>
              <a:t>  Leaf-Domain:2 - EOS8</a:t>
            </a:r>
          </a:p>
          <a:p>
            <a:r>
              <a:rPr lang="en-US" sz="800" dirty="0"/>
              <a:t>  Leaf-Domain:3 - EOS3</a:t>
            </a:r>
          </a:p>
          <a:p>
            <a:r>
              <a:rPr lang="en-US" sz="800" dirty="0"/>
              <a:t>  Leaf-Domain:4 - EOS4</a:t>
            </a:r>
          </a:p>
          <a:p>
            <a:r>
              <a:rPr lang="en-US" sz="800" dirty="0"/>
              <a:t>  Leaf-Number:1 - EOS4</a:t>
            </a:r>
          </a:p>
          <a:p>
            <a:r>
              <a:rPr lang="en-US" sz="800" dirty="0"/>
              <a:t>  Leaf-Number:1 - EOS6</a:t>
            </a:r>
          </a:p>
          <a:p>
            <a:r>
              <a:rPr lang="en-US" sz="800" dirty="0"/>
              <a:t>  Leaf-Number:2 - EOS3</a:t>
            </a:r>
          </a:p>
          <a:p>
            <a:r>
              <a:rPr lang="en-US" sz="800" dirty="0"/>
              <a:t>  Leaf-Number:2 - EOS8</a:t>
            </a:r>
          </a:p>
          <a:p>
            <a:r>
              <a:rPr lang="en-US" sz="800" dirty="0"/>
              <a:t>  Network:CoreNet-eos1-eos2-eos5 - EOS1</a:t>
            </a:r>
          </a:p>
          <a:p>
            <a:r>
              <a:rPr lang="en-US" sz="800" dirty="0"/>
              <a:t>  Network:CoreNet-eos1-eos2-eos5 - EOS2</a:t>
            </a:r>
          </a:p>
          <a:p>
            <a:r>
              <a:rPr lang="en-US" sz="800" dirty="0"/>
              <a:t>  Network:CoreNet-eos1-eos2-eos5 - EOS5</a:t>
            </a:r>
          </a:p>
          <a:p>
            <a:r>
              <a:rPr lang="en-US" sz="800" dirty="0"/>
              <a:t>  Network:DC-End-device-eos18 - EOS18</a:t>
            </a:r>
          </a:p>
          <a:p>
            <a:r>
              <a:rPr lang="en-US" sz="800" dirty="0"/>
              <a:t>  Network:DC-End-device-eos20 - EOS20</a:t>
            </a:r>
          </a:p>
          <a:p>
            <a:r>
              <a:rPr lang="en-US" sz="800" dirty="0"/>
              <a:t>  </a:t>
            </a:r>
            <a:r>
              <a:rPr lang="en-US" sz="800" dirty="0" err="1"/>
              <a:t>Role:Core</a:t>
            </a:r>
            <a:r>
              <a:rPr lang="en-US" sz="800" dirty="0"/>
              <a:t> - EOS2</a:t>
            </a:r>
          </a:p>
          <a:p>
            <a:r>
              <a:rPr lang="en-US" sz="800" dirty="0"/>
              <a:t>  </a:t>
            </a:r>
            <a:r>
              <a:rPr lang="en-US" sz="800" dirty="0" err="1"/>
              <a:t>Role:Edge-Router</a:t>
            </a:r>
            <a:r>
              <a:rPr lang="en-US" sz="800" dirty="0"/>
              <a:t> - EOS1</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EOS3</a:t>
            </a:r>
          </a:p>
          <a:p>
            <a:r>
              <a:rPr lang="en-US" sz="800" dirty="0"/>
              <a:t>  </a:t>
            </a:r>
            <a:r>
              <a:rPr lang="en-US" sz="800" dirty="0" err="1"/>
              <a:t>Role:Leaf</a:t>
            </a:r>
            <a:r>
              <a:rPr lang="en-US" sz="800" dirty="0"/>
              <a:t> - EOS4</a:t>
            </a:r>
          </a:p>
          <a:p>
            <a:r>
              <a:rPr lang="en-US" sz="800" dirty="0"/>
              <a:t>  </a:t>
            </a:r>
            <a:r>
              <a:rPr lang="en-US" sz="800" dirty="0" err="1"/>
              <a:t>Role:Leaf</a:t>
            </a:r>
            <a:r>
              <a:rPr lang="en-US" sz="800" dirty="0"/>
              <a:t> - EOS6</a:t>
            </a:r>
          </a:p>
          <a:p>
            <a:r>
              <a:rPr lang="en-US" sz="800" dirty="0"/>
              <a:t>  </a:t>
            </a:r>
            <a:r>
              <a:rPr lang="en-US" sz="800" dirty="0" err="1"/>
              <a:t>Role:Leaf</a:t>
            </a:r>
            <a:r>
              <a:rPr lang="en-US" sz="800" dirty="0"/>
              <a:t> - EOS8</a:t>
            </a:r>
          </a:p>
          <a:p>
            <a:r>
              <a:rPr lang="en-US" sz="800" dirty="0"/>
              <a:t>  </a:t>
            </a:r>
            <a:r>
              <a:rPr lang="en-US" sz="800" dirty="0" err="1"/>
              <a:t>Role:Spine</a:t>
            </a:r>
            <a:r>
              <a:rPr lang="en-US" sz="800" dirty="0"/>
              <a:t> - EOS14</a:t>
            </a:r>
          </a:p>
          <a:p>
            <a:r>
              <a:rPr lang="en-US" sz="800" dirty="0"/>
              <a:t>  </a:t>
            </a:r>
            <a:r>
              <a:rPr lang="en-US" sz="800" dirty="0" err="1"/>
              <a:t>Role:Spine</a:t>
            </a:r>
            <a:r>
              <a:rPr lang="en-US" sz="800" dirty="0"/>
              <a:t> - EOS9</a:t>
            </a:r>
          </a:p>
          <a:p>
            <a:r>
              <a:rPr lang="en-US" sz="800" dirty="0"/>
              <a:t>  Spine-Number:1 - EOS14</a:t>
            </a:r>
          </a:p>
          <a:p>
            <a:r>
              <a:rPr lang="en-US" sz="800" dirty="0"/>
              <a:t>  Spine-Number:1 - EOS9</a:t>
            </a:r>
          </a:p>
          <a:p>
            <a:r>
              <a:rPr lang="en-US" sz="800" dirty="0"/>
              <a:t>  router_bgp.router_id:1.1.1.1 - EOS1</a:t>
            </a:r>
          </a:p>
          <a:p>
            <a:r>
              <a:rPr lang="en-US" sz="800" dirty="0"/>
              <a:t>  router_bgp.router_id:2.2.2.2 - EOS2</a:t>
            </a:r>
          </a:p>
          <a:p>
            <a:r>
              <a:rPr lang="en-US" sz="800" dirty="0"/>
              <a:t>  router_bgp.router_id:5.5.5.5 - EOS5</a:t>
            </a:r>
          </a:p>
        </p:txBody>
      </p:sp>
    </p:spTree>
    <p:extLst>
      <p:ext uri="{BB962C8B-B14F-4D97-AF65-F5344CB8AC3E}">
        <p14:creationId xmlns:p14="http://schemas.microsoft.com/office/powerpoint/2010/main" val="286112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69CBF941-2322-73CE-C65E-D62281F4635A}"/>
              </a:ext>
            </a:extLst>
          </p:cNvPr>
          <p:cNvPicPr>
            <a:picLocks noGrp="1" noChangeAspect="1"/>
          </p:cNvPicPr>
          <p:nvPr>
            <p:ph idx="1"/>
          </p:nvPr>
        </p:nvPicPr>
        <p:blipFill>
          <a:blip r:embed="rId2"/>
          <a:stretch>
            <a:fillRect/>
          </a:stretch>
        </p:blipFill>
        <p:spPr>
          <a:xfrm>
            <a:off x="83457" y="1427317"/>
            <a:ext cx="11014264" cy="2345107"/>
          </a:xfrm>
        </p:spPr>
      </p:pic>
      <p:pic>
        <p:nvPicPr>
          <p:cNvPr id="5" name="Picture 5" descr="Graphical user interface, text, application, email&#10;&#10;Description automatically generated">
            <a:extLst>
              <a:ext uri="{FF2B5EF4-FFF2-40B4-BE49-F238E27FC236}">
                <a16:creationId xmlns:a16="http://schemas.microsoft.com/office/drawing/2014/main" id="{3B61A060-BF41-681E-6E74-8F5A6F1F7F22}"/>
              </a:ext>
            </a:extLst>
          </p:cNvPr>
          <p:cNvPicPr>
            <a:picLocks noChangeAspect="1"/>
          </p:cNvPicPr>
          <p:nvPr/>
        </p:nvPicPr>
        <p:blipFill>
          <a:blip r:embed="rId3"/>
          <a:stretch>
            <a:fillRect/>
          </a:stretch>
        </p:blipFill>
        <p:spPr>
          <a:xfrm>
            <a:off x="142901" y="3966266"/>
            <a:ext cx="9043580" cy="1951247"/>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49D6563B-74F4-DC49-498A-BDA0CE8EA780}"/>
              </a:ext>
            </a:extLst>
          </p:cNvPr>
          <p:cNvPicPr>
            <a:picLocks noChangeAspect="1"/>
          </p:cNvPicPr>
          <p:nvPr/>
        </p:nvPicPr>
        <p:blipFill>
          <a:blip r:embed="rId4"/>
          <a:stretch>
            <a:fillRect/>
          </a:stretch>
        </p:blipFill>
        <p:spPr>
          <a:xfrm>
            <a:off x="6137097" y="1502138"/>
            <a:ext cx="10534435" cy="2470993"/>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B01C1086-94CF-87B2-C55D-4C6D6239E21D}"/>
              </a:ext>
            </a:extLst>
          </p:cNvPr>
          <p:cNvPicPr>
            <a:picLocks noChangeAspect="1"/>
          </p:cNvPicPr>
          <p:nvPr/>
        </p:nvPicPr>
        <p:blipFill>
          <a:blip r:embed="rId5"/>
          <a:stretch>
            <a:fillRect/>
          </a:stretch>
        </p:blipFill>
        <p:spPr>
          <a:xfrm>
            <a:off x="6402512" y="3980779"/>
            <a:ext cx="9849491" cy="2312598"/>
          </a:xfrm>
          <a:prstGeom prst="rect">
            <a:avLst/>
          </a:prstGeom>
        </p:spPr>
      </p:pic>
    </p:spTree>
    <p:extLst>
      <p:ext uri="{BB962C8B-B14F-4D97-AF65-F5344CB8AC3E}">
        <p14:creationId xmlns:p14="http://schemas.microsoft.com/office/powerpoint/2010/main" val="303460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 2 Routing eBGP between DCs </a:t>
            </a:r>
            <a:r>
              <a:rPr lang="en-US" sz="2000" dirty="0">
                <a:cs typeface="Calibri Light"/>
              </a:rPr>
              <a:t>eBGP between border Leaf and Edge Router</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endParaRPr lang="en-US">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and services in Cloud Vision Studios. Featured is the Enterprise Routing Studio that is used to connect Campus and DCs together.  </a:t>
            </a:r>
            <a:endParaRPr lang="en-US"/>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 to DC L2EVPN</a:t>
            </a:r>
          </a:p>
          <a:p>
            <a:r>
              <a:rPr lang="en-US" dirty="0">
                <a:cs typeface="Calibri"/>
              </a:rPr>
              <a:t>DC to DC L3EVPN + eBGP</a:t>
            </a:r>
          </a:p>
          <a:p>
            <a:r>
              <a:rPr lang="en-US" dirty="0">
                <a:cs typeface="Calibri"/>
              </a:rPr>
              <a:t>Campus to ISP</a:t>
            </a:r>
          </a:p>
          <a:p>
            <a:r>
              <a:rPr lang="en-US" dirty="0">
                <a:cs typeface="Calibri"/>
              </a:rPr>
              <a:t>Campus to Campus Routed</a:t>
            </a:r>
          </a:p>
          <a:p>
            <a:r>
              <a:rPr lang="en-US" dirty="0">
                <a:cs typeface="Calibri"/>
              </a:rPr>
              <a:t>Campus to Campus L2 stretch L2EVPN</a:t>
            </a:r>
          </a:p>
          <a:p>
            <a:r>
              <a:rPr lang="en-US" dirty="0">
                <a:cs typeface="Calibri"/>
              </a:rPr>
              <a:t>Enterprise OSPF on DC Border Leaf</a:t>
            </a:r>
          </a:p>
          <a:p>
            <a:r>
              <a:rPr lang="en-US" dirty="0">
                <a:ea typeface="Calibri" panose="020F0502020204030204"/>
                <a:cs typeface="Calibri"/>
              </a:rPr>
              <a:t>VRF Lite</a:t>
            </a:r>
          </a:p>
          <a:p>
            <a:endParaRPr lang="en-US">
              <a:ea typeface="Calibri" panose="020F0502020204030204"/>
              <a:cs typeface="Calibri"/>
            </a:endParaRP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a:cs typeface="Calibri Light"/>
              </a:rPr>
              <a:t>Example2: Routing Between 2 Data Centers </a:t>
            </a:r>
            <a:r>
              <a:rPr lang="en-US" sz="2000">
                <a:cs typeface="Calibri Light"/>
              </a:rPr>
              <a:t>L3EVPN and eBGP from Border Leaf to Enterprise Router</a:t>
            </a:r>
            <a:endParaRPr lang="en-US" sz="200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a:t>
            </a:r>
          </a:p>
        </p:txBody>
      </p:sp>
      <p:pic>
        <p:nvPicPr>
          <p:cNvPr id="6" name="Picture 6" descr="Diagram, schematic, map&#10;&#10;Description automatically generated">
            <a:extLst>
              <a:ext uri="{FF2B5EF4-FFF2-40B4-BE49-F238E27FC236}">
                <a16:creationId xmlns:a16="http://schemas.microsoft.com/office/drawing/2014/main" id="{0CD0DF34-23A6-53A8-791A-11A83554D035}"/>
              </a:ext>
            </a:extLst>
          </p:cNvPr>
          <p:cNvPicPr>
            <a:picLocks noGrp="1" noChangeAspect="1"/>
          </p:cNvPicPr>
          <p:nvPr>
            <p:ph idx="1"/>
          </p:nvPr>
        </p:nvPicPr>
        <p:blipFill>
          <a:blip r:embed="rId2"/>
          <a:stretch>
            <a:fillRect/>
          </a:stretch>
        </p:blipFill>
        <p:spPr>
          <a:xfrm>
            <a:off x="782028" y="1311918"/>
            <a:ext cx="10679314" cy="5404438"/>
          </a:xfrm>
        </p:spPr>
      </p:pic>
    </p:spTree>
    <p:extLst>
      <p:ext uri="{BB962C8B-B14F-4D97-AF65-F5344CB8AC3E}">
        <p14:creationId xmlns:p14="http://schemas.microsoft.com/office/powerpoint/2010/main" val="2639713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 2 Tags</a:t>
            </a:r>
            <a:endParaRPr lang="en-US" sz="5200" dirty="0"/>
          </a:p>
        </p:txBody>
      </p:sp>
      <p:sp>
        <p:nvSpPr>
          <p:cNvPr id="7" name="Title 1">
            <a:extLst>
              <a:ext uri="{FF2B5EF4-FFF2-40B4-BE49-F238E27FC236}">
                <a16:creationId xmlns:a16="http://schemas.microsoft.com/office/drawing/2014/main" id="{22008ECA-09AF-987D-7AAA-60AFC1DBC383}"/>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4853504" y="305068"/>
            <a:ext cx="6183084" cy="5878532"/>
          </a:xfrm>
          <a:prstGeom prst="rect">
            <a:avLst/>
          </a:prstGeom>
          <a:noFill/>
        </p:spPr>
        <p:txBody>
          <a:bodyPr wrap="square">
            <a:spAutoFit/>
          </a:bodyPr>
          <a:lstStyle/>
          <a:p>
            <a:r>
              <a:rPr lang="en-US" sz="800" dirty="0"/>
              <a:t> DC-Pod:1 - EOS14</a:t>
            </a:r>
          </a:p>
          <a:p>
            <a:r>
              <a:rPr lang="en-US" sz="800" dirty="0"/>
              <a:t>  DC-Pod:1 - EOS6</a:t>
            </a:r>
          </a:p>
          <a:p>
            <a:r>
              <a:rPr lang="en-US" sz="800" dirty="0"/>
              <a:t>  DC-Pod:1 - EOS8</a:t>
            </a:r>
          </a:p>
          <a:p>
            <a:r>
              <a:rPr lang="en-US" sz="800" dirty="0"/>
              <a:t>  DC-Pod:2 - EOS3</a:t>
            </a:r>
          </a:p>
          <a:p>
            <a:r>
              <a:rPr lang="en-US" sz="800" dirty="0"/>
              <a:t>  DC-Pod:2 - EOS4</a:t>
            </a:r>
          </a:p>
          <a:p>
            <a:r>
              <a:rPr lang="en-US" sz="800" dirty="0"/>
              <a:t>  DC-Pod:2 - EOS9</a:t>
            </a:r>
          </a:p>
          <a:p>
            <a:r>
              <a:rPr lang="en-US" sz="800" dirty="0"/>
              <a:t>  DC:DC-eos3-eos4-eos9 - EOS3</a:t>
            </a:r>
          </a:p>
          <a:p>
            <a:r>
              <a:rPr lang="en-US" sz="800" dirty="0"/>
              <a:t>  DC:DC-eos3-eos4-eos9 - EOS4</a:t>
            </a:r>
          </a:p>
          <a:p>
            <a:r>
              <a:rPr lang="en-US" sz="800" dirty="0"/>
              <a:t>  DC:DC-eos3-eos4-eos9 - EOS9</a:t>
            </a:r>
          </a:p>
          <a:p>
            <a:r>
              <a:rPr lang="en-US" sz="800" dirty="0"/>
              <a:t>  DC:DC-eos6-eos8-eos14 - EOS14</a:t>
            </a:r>
          </a:p>
          <a:p>
            <a:r>
              <a:rPr lang="en-US" sz="800" dirty="0"/>
              <a:t>  DC:DC-eos6-eos8-eos14 - EOS6</a:t>
            </a:r>
          </a:p>
          <a:p>
            <a:r>
              <a:rPr lang="en-US" sz="800" dirty="0"/>
              <a:t>  DC:DC-eos6-eos8-eos14 - EOS8</a:t>
            </a:r>
          </a:p>
          <a:p>
            <a:r>
              <a:rPr lang="en-US" sz="800" dirty="0"/>
              <a:t>  Edge-Router-Domain:1 - EOS1</a:t>
            </a:r>
          </a:p>
          <a:p>
            <a:r>
              <a:rPr lang="en-US" sz="800" dirty="0"/>
              <a:t>  Edge-Router-Domain:18 - EOS18</a:t>
            </a:r>
          </a:p>
          <a:p>
            <a:r>
              <a:rPr lang="en-US" sz="800" dirty="0"/>
              <a:t>  Edge-Router-Domain:20 - EOS20</a:t>
            </a:r>
          </a:p>
          <a:p>
            <a:r>
              <a:rPr lang="en-US" sz="800" dirty="0"/>
              <a:t>  Edge-Router-Domain:4 - EOS4</a:t>
            </a:r>
          </a:p>
          <a:p>
            <a:r>
              <a:rPr lang="en-US" sz="800" dirty="0"/>
              <a:t>  Edge-Router-Domain:5 - EOS5</a:t>
            </a:r>
          </a:p>
          <a:p>
            <a:r>
              <a:rPr lang="en-US" sz="800" dirty="0"/>
              <a:t>  Edge-Router-Domain:6 - EOS6</a:t>
            </a:r>
          </a:p>
          <a:p>
            <a:r>
              <a:rPr lang="en-US" sz="800" dirty="0"/>
              <a:t>  Leaf-Domain:1 - EOS6</a:t>
            </a:r>
          </a:p>
          <a:p>
            <a:r>
              <a:rPr lang="en-US" sz="800" dirty="0"/>
              <a:t>  Leaf-Domain:2 - EOS8</a:t>
            </a:r>
          </a:p>
          <a:p>
            <a:r>
              <a:rPr lang="en-US" sz="800" dirty="0"/>
              <a:t>  Leaf-Domain:3 - EOS3</a:t>
            </a:r>
          </a:p>
          <a:p>
            <a:r>
              <a:rPr lang="en-US" sz="800" dirty="0"/>
              <a:t>  Leaf-Domain:4 - EOS4</a:t>
            </a:r>
          </a:p>
          <a:p>
            <a:r>
              <a:rPr lang="en-US" sz="800" dirty="0"/>
              <a:t>  Leaf-Number:1 - EOS4</a:t>
            </a:r>
          </a:p>
          <a:p>
            <a:r>
              <a:rPr lang="en-US" sz="800" dirty="0"/>
              <a:t>  Leaf-Number:1 - EOS6</a:t>
            </a:r>
          </a:p>
          <a:p>
            <a:r>
              <a:rPr lang="en-US" sz="800" dirty="0"/>
              <a:t>  Leaf-Number:2 - EOS3</a:t>
            </a:r>
          </a:p>
          <a:p>
            <a:r>
              <a:rPr lang="en-US" sz="800" dirty="0"/>
              <a:t>  Leaf-Number:2 - EOS8</a:t>
            </a:r>
          </a:p>
          <a:p>
            <a:r>
              <a:rPr lang="en-US" sz="800" dirty="0"/>
              <a:t>  Network:CoreNet-eos1-eos2-eos5 - EOS1</a:t>
            </a:r>
          </a:p>
          <a:p>
            <a:r>
              <a:rPr lang="en-US" sz="800" dirty="0"/>
              <a:t>  Network:CoreNet-eos1-eos2-eos5 - EOS2</a:t>
            </a:r>
          </a:p>
          <a:p>
            <a:r>
              <a:rPr lang="en-US" sz="800" dirty="0"/>
              <a:t>  Network:CoreNet-eos1-eos2-eos5 - EOS5</a:t>
            </a:r>
          </a:p>
          <a:p>
            <a:r>
              <a:rPr lang="en-US" sz="800" dirty="0"/>
              <a:t>  Network:DC-Border-Leaf-eos4 - EOS4</a:t>
            </a:r>
          </a:p>
          <a:p>
            <a:r>
              <a:rPr lang="en-US" sz="800" dirty="0"/>
              <a:t>  Network:DC-Border-Leaf-eos6 - EOS6</a:t>
            </a:r>
          </a:p>
          <a:p>
            <a:r>
              <a:rPr lang="en-US" sz="800" dirty="0"/>
              <a:t>  Network:DC-End-device-eos18 - EOS18</a:t>
            </a:r>
          </a:p>
          <a:p>
            <a:r>
              <a:rPr lang="en-US" sz="800" dirty="0"/>
              <a:t>  Network:DC-End-device-eos20 - EOS20</a:t>
            </a:r>
          </a:p>
          <a:p>
            <a:r>
              <a:rPr lang="en-US" sz="800" dirty="0"/>
              <a:t>  </a:t>
            </a:r>
            <a:r>
              <a:rPr lang="en-US" sz="800" dirty="0" err="1"/>
              <a:t>Role:Core</a:t>
            </a:r>
            <a:r>
              <a:rPr lang="en-US" sz="800" dirty="0"/>
              <a:t> - EOS2</a:t>
            </a:r>
          </a:p>
          <a:p>
            <a:r>
              <a:rPr lang="en-US" sz="800" dirty="0"/>
              <a:t>  </a:t>
            </a:r>
            <a:r>
              <a:rPr lang="en-US" sz="800" dirty="0" err="1"/>
              <a:t>Role:Edge-Router</a:t>
            </a:r>
            <a:r>
              <a:rPr lang="en-US" sz="800" dirty="0"/>
              <a:t> - EOS1</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EOS3</a:t>
            </a:r>
          </a:p>
          <a:p>
            <a:r>
              <a:rPr lang="en-US" sz="800" dirty="0"/>
              <a:t>  </a:t>
            </a:r>
            <a:r>
              <a:rPr lang="en-US" sz="800" dirty="0" err="1"/>
              <a:t>Role:Leaf</a:t>
            </a:r>
            <a:r>
              <a:rPr lang="en-US" sz="800" dirty="0"/>
              <a:t> - EOS4</a:t>
            </a:r>
          </a:p>
          <a:p>
            <a:r>
              <a:rPr lang="en-US" sz="800" dirty="0"/>
              <a:t>  </a:t>
            </a:r>
            <a:r>
              <a:rPr lang="en-US" sz="800" dirty="0" err="1"/>
              <a:t>Role:Leaf</a:t>
            </a:r>
            <a:r>
              <a:rPr lang="en-US" sz="800" dirty="0"/>
              <a:t> - EOS6</a:t>
            </a:r>
          </a:p>
          <a:p>
            <a:r>
              <a:rPr lang="en-US" sz="800" dirty="0"/>
              <a:t>  </a:t>
            </a:r>
            <a:r>
              <a:rPr lang="en-US" sz="800" dirty="0" err="1"/>
              <a:t>Role:Leaf</a:t>
            </a:r>
            <a:r>
              <a:rPr lang="en-US" sz="800" dirty="0"/>
              <a:t> - EOS8</a:t>
            </a:r>
          </a:p>
          <a:p>
            <a:r>
              <a:rPr lang="en-US" sz="800" dirty="0"/>
              <a:t>  </a:t>
            </a:r>
            <a:r>
              <a:rPr lang="en-US" sz="800" dirty="0" err="1"/>
              <a:t>Role:Spine</a:t>
            </a:r>
            <a:r>
              <a:rPr lang="en-US" sz="800" dirty="0"/>
              <a:t> - EOS14</a:t>
            </a:r>
          </a:p>
          <a:p>
            <a:r>
              <a:rPr lang="en-US" sz="800" dirty="0"/>
              <a:t>  </a:t>
            </a:r>
            <a:r>
              <a:rPr lang="en-US" sz="800" dirty="0" err="1"/>
              <a:t>Role:Spine</a:t>
            </a:r>
            <a:r>
              <a:rPr lang="en-US" sz="800" dirty="0"/>
              <a:t> - EOS9</a:t>
            </a:r>
          </a:p>
          <a:p>
            <a:r>
              <a:rPr lang="en-US" sz="800" dirty="0"/>
              <a:t>  Spine-Number:1 - EOS14</a:t>
            </a:r>
          </a:p>
          <a:p>
            <a:r>
              <a:rPr lang="en-US" sz="800" dirty="0"/>
              <a:t>  Spine-Number:1 - EOS9</a:t>
            </a:r>
          </a:p>
          <a:p>
            <a:r>
              <a:rPr lang="en-US" sz="800" dirty="0"/>
              <a:t>  router_bgp.router_id:1.1.1.1 - EOS1</a:t>
            </a:r>
          </a:p>
          <a:p>
            <a:r>
              <a:rPr lang="en-US" sz="800" dirty="0"/>
              <a:t>  router_bgp.router_id:2.2.2.2 - EOS2</a:t>
            </a:r>
          </a:p>
          <a:p>
            <a:r>
              <a:rPr lang="en-US" sz="800" dirty="0"/>
              <a:t>  router_bgp.router_id:5.5.5.5 - EOS5</a:t>
            </a:r>
          </a:p>
        </p:txBody>
      </p:sp>
    </p:spTree>
    <p:extLst>
      <p:ext uri="{BB962C8B-B14F-4D97-AF65-F5344CB8AC3E}">
        <p14:creationId xmlns:p14="http://schemas.microsoft.com/office/powerpoint/2010/main" val="96069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8C3F1715-5D99-CD49-D3EC-319FB82CFE08}"/>
              </a:ext>
            </a:extLst>
          </p:cNvPr>
          <p:cNvPicPr>
            <a:picLocks noGrp="1" noChangeAspect="1"/>
          </p:cNvPicPr>
          <p:nvPr>
            <p:ph idx="1"/>
          </p:nvPr>
        </p:nvPicPr>
        <p:blipFill>
          <a:blip r:embed="rId2"/>
          <a:stretch>
            <a:fillRect/>
          </a:stretch>
        </p:blipFill>
        <p:spPr>
          <a:xfrm>
            <a:off x="301171" y="1607481"/>
            <a:ext cx="9511476" cy="2331412"/>
          </a:xfrm>
        </p:spPr>
      </p:pic>
      <p:pic>
        <p:nvPicPr>
          <p:cNvPr id="5" name="Picture 5" descr="Graphical user interface, text, application, email&#10;&#10;Description automatically generated">
            <a:extLst>
              <a:ext uri="{FF2B5EF4-FFF2-40B4-BE49-F238E27FC236}">
                <a16:creationId xmlns:a16="http://schemas.microsoft.com/office/drawing/2014/main" id="{10218527-BFA0-D625-6940-7DF637570296}"/>
              </a:ext>
            </a:extLst>
          </p:cNvPr>
          <p:cNvPicPr>
            <a:picLocks noChangeAspect="1"/>
          </p:cNvPicPr>
          <p:nvPr/>
        </p:nvPicPr>
        <p:blipFill>
          <a:blip r:embed="rId3"/>
          <a:stretch>
            <a:fillRect/>
          </a:stretch>
        </p:blipFill>
        <p:spPr>
          <a:xfrm>
            <a:off x="246084" y="3939309"/>
            <a:ext cx="8826665" cy="2165926"/>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7E177F9-2E2A-5828-B3B5-F1890A699DDD}"/>
              </a:ext>
            </a:extLst>
          </p:cNvPr>
          <p:cNvPicPr>
            <a:picLocks noChangeAspect="1"/>
          </p:cNvPicPr>
          <p:nvPr/>
        </p:nvPicPr>
        <p:blipFill>
          <a:blip r:embed="rId4"/>
          <a:stretch>
            <a:fillRect/>
          </a:stretch>
        </p:blipFill>
        <p:spPr>
          <a:xfrm>
            <a:off x="5911932" y="1608446"/>
            <a:ext cx="8014523" cy="1955469"/>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BEAC5D92-911B-62E1-2B54-C127C6541C8E}"/>
              </a:ext>
            </a:extLst>
          </p:cNvPr>
          <p:cNvPicPr>
            <a:picLocks noChangeAspect="1"/>
          </p:cNvPicPr>
          <p:nvPr/>
        </p:nvPicPr>
        <p:blipFill>
          <a:blip r:embed="rId5"/>
          <a:stretch>
            <a:fillRect/>
          </a:stretch>
        </p:blipFill>
        <p:spPr>
          <a:xfrm>
            <a:off x="5993741" y="4071257"/>
            <a:ext cx="9567552" cy="2433120"/>
          </a:xfrm>
          <a:prstGeom prst="rect">
            <a:avLst/>
          </a:prstGeom>
        </p:spPr>
      </p:pic>
    </p:spTree>
    <p:extLst>
      <p:ext uri="{BB962C8B-B14F-4D97-AF65-F5344CB8AC3E}">
        <p14:creationId xmlns:p14="http://schemas.microsoft.com/office/powerpoint/2010/main" val="1681267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3 EVPN on Enterprise Core</a:t>
            </a:r>
            <a:endParaRPr lang="en-US" dirty="0"/>
          </a:p>
        </p:txBody>
      </p:sp>
      <p:pic>
        <p:nvPicPr>
          <p:cNvPr id="3" name="Picture 3" descr="Graphical user interface, diagram&#10;&#10;Description automatically generated">
            <a:extLst>
              <a:ext uri="{FF2B5EF4-FFF2-40B4-BE49-F238E27FC236}">
                <a16:creationId xmlns:a16="http://schemas.microsoft.com/office/drawing/2014/main" id="{E2C8D8B5-131E-CC20-B358-FC59C14B2D4F}"/>
              </a:ext>
            </a:extLst>
          </p:cNvPr>
          <p:cNvPicPr>
            <a:picLocks noChangeAspect="1"/>
          </p:cNvPicPr>
          <p:nvPr/>
        </p:nvPicPr>
        <p:blipFill>
          <a:blip r:embed="rId2"/>
          <a:stretch>
            <a:fillRect/>
          </a:stretch>
        </p:blipFill>
        <p:spPr>
          <a:xfrm>
            <a:off x="1611086" y="1459002"/>
            <a:ext cx="8969828" cy="5151938"/>
          </a:xfrm>
          <a:prstGeom prst="rect">
            <a:avLst/>
          </a:prstGeom>
        </p:spPr>
      </p:pic>
    </p:spTree>
    <p:extLst>
      <p:ext uri="{BB962C8B-B14F-4D97-AF65-F5344CB8AC3E}">
        <p14:creationId xmlns:p14="http://schemas.microsoft.com/office/powerpoint/2010/main" val="3698260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815262" cy="1338405"/>
          </a:xfrm>
        </p:spPr>
        <p:txBody>
          <a:bodyPr>
            <a:normAutofit/>
          </a:bodyPr>
          <a:lstStyle/>
          <a:p>
            <a:r>
              <a:rPr lang="en-US" dirty="0">
                <a:cs typeface="Calibri Light"/>
              </a:rPr>
              <a:t>Example3: </a:t>
            </a:r>
            <a:r>
              <a:rPr lang="en-US" dirty="0">
                <a:ea typeface="+mj-lt"/>
                <a:cs typeface="+mj-lt"/>
              </a:rPr>
              <a:t>L3EVPN on CoreNet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is configured to put the traffic in an L3EVPN between the DCs and over a 3rd L3EVPN segment in the Enterprise Core</a:t>
            </a:r>
          </a:p>
          <a:p>
            <a:r>
              <a:rPr lang="en-US" dirty="0">
                <a:ea typeface="Calibri"/>
                <a:cs typeface="Calibri"/>
              </a:rPr>
              <a:t>The border </a:t>
            </a:r>
            <a:r>
              <a:rPr lang="en-US" dirty="0" err="1">
                <a:ea typeface="Calibri"/>
                <a:cs typeface="Calibri"/>
              </a:rPr>
              <a:t>leafs</a:t>
            </a:r>
            <a:r>
              <a:rPr lang="en-US" dirty="0">
                <a:ea typeface="Calibri"/>
                <a:cs typeface="Calibri"/>
              </a:rPr>
              <a:t> have eBGP sessions to the Edge Routers and the interface on the Edge Router side is in a VRF.</a:t>
            </a:r>
          </a:p>
          <a:p>
            <a:r>
              <a:rPr lang="en-US" dirty="0">
                <a:ea typeface="Calibri"/>
                <a:cs typeface="Calibri"/>
              </a:rPr>
              <a:t>Clone the EVPN Services Studio – it will be used for the EVPN over the Enterprise Core Network. This will avoid the limitation of a </a:t>
            </a:r>
            <a:r>
              <a:rPr lang="en-US" dirty="0" err="1">
                <a:ea typeface="Calibri"/>
                <a:cs typeface="Calibri"/>
              </a:rPr>
              <a:t>vlan</a:t>
            </a:r>
            <a:r>
              <a:rPr lang="en-US" dirty="0">
                <a:ea typeface="Calibri"/>
                <a:cs typeface="Calibri"/>
              </a:rPr>
              <a:t> id cannot be reused even if it is on a different network (</a:t>
            </a:r>
            <a:r>
              <a:rPr lang="en-US" dirty="0" err="1">
                <a:ea typeface="Calibri"/>
                <a:cs typeface="Calibri"/>
              </a:rPr>
              <a:t>vlan</a:t>
            </a:r>
            <a:r>
              <a:rPr lang="en-US" dirty="0">
                <a:ea typeface="Calibri"/>
                <a:cs typeface="Calibri"/>
              </a:rPr>
              <a:t> between border </a:t>
            </a:r>
            <a:r>
              <a:rPr lang="en-US" dirty="0" err="1">
                <a:ea typeface="Calibri"/>
                <a:cs typeface="Calibri"/>
              </a:rPr>
              <a:t>leafs</a:t>
            </a:r>
            <a:r>
              <a:rPr lang="en-US" dirty="0">
                <a:ea typeface="Calibri"/>
                <a:cs typeface="Calibri"/>
              </a:rPr>
              <a:t> and edge router for example)</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584479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iagram, schematic, map&#10;&#10;Description automatically generated">
            <a:extLst>
              <a:ext uri="{FF2B5EF4-FFF2-40B4-BE49-F238E27FC236}">
                <a16:creationId xmlns:a16="http://schemas.microsoft.com/office/drawing/2014/main" id="{2C2792DB-A4DB-D7AF-7479-16772878CBA3}"/>
              </a:ext>
            </a:extLst>
          </p:cNvPr>
          <p:cNvPicPr>
            <a:picLocks noGrp="1" noChangeAspect="1"/>
          </p:cNvPicPr>
          <p:nvPr>
            <p:ph idx="1"/>
          </p:nvPr>
        </p:nvPicPr>
        <p:blipFill>
          <a:blip r:embed="rId2"/>
          <a:stretch>
            <a:fillRect/>
          </a:stretch>
        </p:blipFill>
        <p:spPr>
          <a:xfrm>
            <a:off x="1182759" y="1079348"/>
            <a:ext cx="10291311" cy="5614644"/>
          </a:xfrm>
        </p:spPr>
      </p:pic>
      <p:sp>
        <p:nvSpPr>
          <p:cNvPr id="2" name="TextBox 1">
            <a:extLst>
              <a:ext uri="{FF2B5EF4-FFF2-40B4-BE49-F238E27FC236}">
                <a16:creationId xmlns:a16="http://schemas.microsoft.com/office/drawing/2014/main" id="{B2202080-2ACC-D67C-8667-BF38E95BBFA7}"/>
              </a:ext>
            </a:extLst>
          </p:cNvPr>
          <p:cNvSpPr txBox="1"/>
          <p:nvPr/>
        </p:nvSpPr>
        <p:spPr>
          <a:xfrm>
            <a:off x="349321" y="263703"/>
            <a:ext cx="128889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L3EVPN on Enterprise Core</a:t>
            </a:r>
            <a:endParaRPr lang="en-US" sz="4800" dirty="0"/>
          </a:p>
        </p:txBody>
      </p:sp>
    </p:spTree>
    <p:extLst>
      <p:ext uri="{BB962C8B-B14F-4D97-AF65-F5344CB8AC3E}">
        <p14:creationId xmlns:p14="http://schemas.microsoft.com/office/powerpoint/2010/main" val="1131983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ea typeface="Calibri Light"/>
                <a:cs typeface="Calibri Light"/>
              </a:rPr>
              <a:t>Example3 Tags</a:t>
            </a:r>
            <a:endParaRPr lang="en-US" sz="5200" dirty="0"/>
          </a:p>
        </p:txBody>
      </p:sp>
      <p:sp>
        <p:nvSpPr>
          <p:cNvPr id="7" name="Title 1">
            <a:extLst>
              <a:ext uri="{FF2B5EF4-FFF2-40B4-BE49-F238E27FC236}">
                <a16:creationId xmlns:a16="http://schemas.microsoft.com/office/drawing/2014/main" id="{A4CB2A0E-FD21-24E2-2879-F0A2AD783B32}"/>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ECC47DAF-7E0C-07BD-C3C4-F21CA1E64159}"/>
              </a:ext>
            </a:extLst>
          </p:cNvPr>
          <p:cNvSpPr txBox="1"/>
          <p:nvPr/>
        </p:nvSpPr>
        <p:spPr>
          <a:xfrm>
            <a:off x="4604783" y="538625"/>
            <a:ext cx="6183084" cy="6247864"/>
          </a:xfrm>
          <a:prstGeom prst="rect">
            <a:avLst/>
          </a:prstGeom>
          <a:noFill/>
        </p:spPr>
        <p:txBody>
          <a:bodyPr wrap="square">
            <a:spAutoFit/>
          </a:bodyPr>
          <a:lstStyle/>
          <a:p>
            <a:r>
              <a:rPr lang="en-US" sz="800" dirty="0"/>
              <a:t> DC-Pod:1 - EOS14</a:t>
            </a:r>
          </a:p>
          <a:p>
            <a:r>
              <a:rPr lang="en-US" sz="800" dirty="0"/>
              <a:t>  DC-Pod:1 - EOS6</a:t>
            </a:r>
          </a:p>
          <a:p>
            <a:r>
              <a:rPr lang="en-US" sz="800" dirty="0"/>
              <a:t>  DC-Pod:1 - EOS8</a:t>
            </a:r>
          </a:p>
          <a:p>
            <a:r>
              <a:rPr lang="en-US" sz="800" dirty="0"/>
              <a:t>  DC-Pod:2 - EOS3</a:t>
            </a:r>
          </a:p>
          <a:p>
            <a:r>
              <a:rPr lang="en-US" sz="800" dirty="0"/>
              <a:t>  DC-Pod:2 - EOS4</a:t>
            </a:r>
          </a:p>
          <a:p>
            <a:r>
              <a:rPr lang="en-US" sz="800" dirty="0"/>
              <a:t>  DC-Pod:2 - EOS9</a:t>
            </a:r>
          </a:p>
          <a:p>
            <a:r>
              <a:rPr lang="en-US" sz="800" dirty="0"/>
              <a:t>  DC:DC-eos3-eos4-eos9 - EOS3</a:t>
            </a:r>
          </a:p>
          <a:p>
            <a:r>
              <a:rPr lang="en-US" sz="800" dirty="0"/>
              <a:t>  DC:DC-eos3-eos4-eos9 - EOS4</a:t>
            </a:r>
          </a:p>
          <a:p>
            <a:r>
              <a:rPr lang="en-US" sz="800" dirty="0"/>
              <a:t>  DC:DC-eos3-eos4-eos9 - EOS9</a:t>
            </a:r>
          </a:p>
          <a:p>
            <a:r>
              <a:rPr lang="en-US" sz="800" dirty="0"/>
              <a:t>  DC:DC-eos6-eos8-eos14 - EOS14</a:t>
            </a:r>
          </a:p>
          <a:p>
            <a:r>
              <a:rPr lang="en-US" sz="800" dirty="0"/>
              <a:t>  DC:DC-eos6-eos8-eos14 - EOS6</a:t>
            </a:r>
          </a:p>
          <a:p>
            <a:r>
              <a:rPr lang="en-US" sz="800" dirty="0"/>
              <a:t>  DC:DC-eos6-eos8-eos14 - EOS8</a:t>
            </a:r>
          </a:p>
          <a:p>
            <a:r>
              <a:rPr lang="en-US" sz="800" dirty="0"/>
              <a:t>  Edge-Router-Domain:1 - EOS1</a:t>
            </a:r>
          </a:p>
          <a:p>
            <a:r>
              <a:rPr lang="en-US" sz="800" dirty="0"/>
              <a:t>  Edge-Router-Domain:18 - EOS18</a:t>
            </a:r>
          </a:p>
          <a:p>
            <a:r>
              <a:rPr lang="en-US" sz="800" dirty="0"/>
              <a:t>  Edge-Router-Domain:20 - EOS20</a:t>
            </a:r>
          </a:p>
          <a:p>
            <a:r>
              <a:rPr lang="en-US" sz="800" dirty="0"/>
              <a:t>  Edge-Router-Domain:4 - EOS4</a:t>
            </a:r>
          </a:p>
          <a:p>
            <a:r>
              <a:rPr lang="en-US" sz="800" dirty="0"/>
              <a:t>  Edge-Router-Domain:5 - EOS5</a:t>
            </a:r>
          </a:p>
          <a:p>
            <a:r>
              <a:rPr lang="en-US" sz="800" dirty="0"/>
              <a:t>  Edge-Router-Domain:6 - EOS6</a:t>
            </a:r>
          </a:p>
          <a:p>
            <a:r>
              <a:rPr lang="en-US" sz="800" dirty="0"/>
              <a:t>  Leaf-Domain:1 - EOS6</a:t>
            </a:r>
          </a:p>
          <a:p>
            <a:r>
              <a:rPr lang="en-US" sz="800" dirty="0"/>
              <a:t>  Leaf-Domain:2 - EOS8</a:t>
            </a:r>
          </a:p>
          <a:p>
            <a:r>
              <a:rPr lang="en-US" sz="800" dirty="0"/>
              <a:t>  Leaf-Domain:3 - EOS3</a:t>
            </a:r>
          </a:p>
          <a:p>
            <a:r>
              <a:rPr lang="en-US" sz="800" dirty="0"/>
              <a:t>  Leaf-Domain:4 - EOS4</a:t>
            </a:r>
          </a:p>
          <a:p>
            <a:r>
              <a:rPr lang="en-US" sz="800" dirty="0"/>
              <a:t>  Leaf-Number:1 - EOS4</a:t>
            </a:r>
          </a:p>
          <a:p>
            <a:r>
              <a:rPr lang="en-US" sz="800" dirty="0"/>
              <a:t>  Leaf-Number:1 - EOS6</a:t>
            </a:r>
          </a:p>
          <a:p>
            <a:r>
              <a:rPr lang="en-US" sz="800" dirty="0"/>
              <a:t>  Leaf-Number:2 - EOS3</a:t>
            </a:r>
          </a:p>
          <a:p>
            <a:r>
              <a:rPr lang="en-US" sz="800" dirty="0"/>
              <a:t>  Leaf-Number:2 - EOS8</a:t>
            </a:r>
          </a:p>
          <a:p>
            <a:r>
              <a:rPr lang="en-US" sz="800" dirty="0"/>
              <a:t>  Network:CoreNet-eos1-eos2-eos5-eos17 - EOS1</a:t>
            </a:r>
          </a:p>
          <a:p>
            <a:r>
              <a:rPr lang="en-US" sz="800" dirty="0"/>
              <a:t>  Network:CoreNet-eos1-eos2-eos5-eos17 - EOS17</a:t>
            </a:r>
          </a:p>
          <a:p>
            <a:r>
              <a:rPr lang="en-US" sz="800" dirty="0"/>
              <a:t>  Network:CoreNet-eos1-eos2-eos5-eos17 - EOS2</a:t>
            </a:r>
          </a:p>
          <a:p>
            <a:r>
              <a:rPr lang="en-US" sz="800" dirty="0"/>
              <a:t>  Network:CoreNet-eos1-eos2-eos5-eos17 - EOS5</a:t>
            </a:r>
          </a:p>
          <a:p>
            <a:r>
              <a:rPr lang="en-US" sz="800" dirty="0"/>
              <a:t>  Network:DC-Border-Leaf-eos4 - EOS4</a:t>
            </a:r>
          </a:p>
          <a:p>
            <a:r>
              <a:rPr lang="en-US" sz="800" dirty="0"/>
              <a:t>  Network:DC-Border-Leaf-eos6 - EOS6</a:t>
            </a:r>
          </a:p>
          <a:p>
            <a:r>
              <a:rPr lang="en-US" sz="800" dirty="0"/>
              <a:t>  Network:DC-End-device-eos18 - EOS18</a:t>
            </a:r>
          </a:p>
          <a:p>
            <a:r>
              <a:rPr lang="en-US" sz="800" dirty="0"/>
              <a:t>  Network:DC-End-device-eos20 - EOS20</a:t>
            </a:r>
          </a:p>
          <a:p>
            <a:r>
              <a:rPr lang="en-US" sz="800" dirty="0"/>
              <a:t>  </a:t>
            </a:r>
            <a:r>
              <a:rPr lang="en-US" sz="800" dirty="0" err="1"/>
              <a:t>Role:Core</a:t>
            </a:r>
            <a:r>
              <a:rPr lang="en-US" sz="800" dirty="0"/>
              <a:t> - EOS2</a:t>
            </a:r>
          </a:p>
          <a:p>
            <a:r>
              <a:rPr lang="en-US" sz="800" dirty="0"/>
              <a:t>  </a:t>
            </a:r>
            <a:r>
              <a:rPr lang="en-US" sz="800" dirty="0" err="1"/>
              <a:t>Role:Edge-Router</a:t>
            </a:r>
            <a:r>
              <a:rPr lang="en-US" sz="800" dirty="0"/>
              <a:t> - EOS1</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EOS3</a:t>
            </a:r>
          </a:p>
          <a:p>
            <a:r>
              <a:rPr lang="en-US" sz="800" dirty="0"/>
              <a:t>  </a:t>
            </a:r>
            <a:r>
              <a:rPr lang="en-US" sz="800" dirty="0" err="1"/>
              <a:t>Role:Leaf</a:t>
            </a:r>
            <a:r>
              <a:rPr lang="en-US" sz="800" dirty="0"/>
              <a:t> - EOS4</a:t>
            </a:r>
          </a:p>
          <a:p>
            <a:r>
              <a:rPr lang="en-US" sz="800" dirty="0"/>
              <a:t>  </a:t>
            </a:r>
            <a:r>
              <a:rPr lang="en-US" sz="800" dirty="0" err="1"/>
              <a:t>Role:Leaf</a:t>
            </a:r>
            <a:r>
              <a:rPr lang="en-US" sz="800" dirty="0"/>
              <a:t> - EOS6</a:t>
            </a:r>
          </a:p>
          <a:p>
            <a:r>
              <a:rPr lang="en-US" sz="800" dirty="0"/>
              <a:t>  </a:t>
            </a:r>
            <a:r>
              <a:rPr lang="en-US" sz="800" dirty="0" err="1"/>
              <a:t>Role:Leaf</a:t>
            </a:r>
            <a:r>
              <a:rPr lang="en-US" sz="800" dirty="0"/>
              <a:t> - EOS8</a:t>
            </a:r>
          </a:p>
          <a:p>
            <a:r>
              <a:rPr lang="en-US" sz="800" dirty="0"/>
              <a:t>  </a:t>
            </a:r>
            <a:r>
              <a:rPr lang="en-US" sz="800" dirty="0" err="1"/>
              <a:t>Role:RR</a:t>
            </a:r>
            <a:r>
              <a:rPr lang="en-US" sz="800" dirty="0"/>
              <a:t> - EOS17</a:t>
            </a:r>
          </a:p>
          <a:p>
            <a:r>
              <a:rPr lang="en-US" sz="800" dirty="0"/>
              <a:t>  </a:t>
            </a:r>
            <a:r>
              <a:rPr lang="en-US" sz="800" dirty="0" err="1"/>
              <a:t>Role:Spine</a:t>
            </a:r>
            <a:r>
              <a:rPr lang="en-US" sz="800" dirty="0"/>
              <a:t> - EOS14</a:t>
            </a:r>
          </a:p>
          <a:p>
            <a:r>
              <a:rPr lang="en-US" sz="800" dirty="0"/>
              <a:t>  </a:t>
            </a:r>
            <a:r>
              <a:rPr lang="en-US" sz="800" dirty="0" err="1"/>
              <a:t>Role:Spine</a:t>
            </a:r>
            <a:r>
              <a:rPr lang="en-US" sz="800" dirty="0"/>
              <a:t> - EOS9</a:t>
            </a:r>
          </a:p>
          <a:p>
            <a:r>
              <a:rPr lang="en-US" sz="800" dirty="0"/>
              <a:t>  Spine-Number:1 - EOS14</a:t>
            </a:r>
          </a:p>
          <a:p>
            <a:r>
              <a:rPr lang="en-US" sz="800" dirty="0"/>
              <a:t>  Spine-Number:1 - EOS9</a:t>
            </a:r>
          </a:p>
          <a:p>
            <a:r>
              <a:rPr lang="en-US" sz="800" dirty="0"/>
              <a:t>  router_bgp.router_id:1.1.1.1 - EOS1</a:t>
            </a:r>
          </a:p>
          <a:p>
            <a:r>
              <a:rPr lang="en-US" sz="800" dirty="0"/>
              <a:t>  router_bgp.router_id:17.17.17.17</a:t>
            </a:r>
          </a:p>
          <a:p>
            <a:r>
              <a:rPr lang="en-US" sz="800" dirty="0"/>
              <a:t>  router_bgp.router_id:2.2.2.2 - EOS2</a:t>
            </a:r>
          </a:p>
          <a:p>
            <a:r>
              <a:rPr lang="en-US" sz="800" dirty="0"/>
              <a:t>  router_bgp.router_id:5.5.5.5 - EOS5</a:t>
            </a:r>
          </a:p>
        </p:txBody>
      </p:sp>
    </p:spTree>
    <p:extLst>
      <p:ext uri="{BB962C8B-B14F-4D97-AF65-F5344CB8AC3E}">
        <p14:creationId xmlns:p14="http://schemas.microsoft.com/office/powerpoint/2010/main" val="3096537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B1DE1593-E603-9FD6-B221-A4EB89CA3976}"/>
              </a:ext>
            </a:extLst>
          </p:cNvPr>
          <p:cNvPicPr>
            <a:picLocks noChangeAspect="1"/>
          </p:cNvPicPr>
          <p:nvPr/>
        </p:nvPicPr>
        <p:blipFill>
          <a:blip r:embed="rId2"/>
          <a:stretch>
            <a:fillRect/>
          </a:stretch>
        </p:blipFill>
        <p:spPr>
          <a:xfrm>
            <a:off x="5911272" y="2922123"/>
            <a:ext cx="5532581" cy="23391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5C5BE77-52D9-8B66-FCB2-904F2D28CAE3}"/>
              </a:ext>
            </a:extLst>
          </p:cNvPr>
          <p:cNvPicPr>
            <a:picLocks noChangeAspect="1"/>
          </p:cNvPicPr>
          <p:nvPr/>
        </p:nvPicPr>
        <p:blipFill>
          <a:blip r:embed="rId3"/>
          <a:stretch>
            <a:fillRect/>
          </a:stretch>
        </p:blipFill>
        <p:spPr>
          <a:xfrm>
            <a:off x="5925127" y="405754"/>
            <a:ext cx="5504872" cy="2504347"/>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A8A86C22-C71A-E04E-0AF8-A1153D68C57F}"/>
              </a:ext>
            </a:extLst>
          </p:cNvPr>
          <p:cNvPicPr>
            <a:picLocks noChangeAspect="1"/>
          </p:cNvPicPr>
          <p:nvPr/>
        </p:nvPicPr>
        <p:blipFill>
          <a:blip r:embed="rId4"/>
          <a:stretch>
            <a:fillRect/>
          </a:stretch>
        </p:blipFill>
        <p:spPr>
          <a:xfrm>
            <a:off x="304800" y="4525172"/>
            <a:ext cx="5006109" cy="226882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5F47897C-B918-8D53-516F-F58A2BCCDC6B}"/>
              </a:ext>
            </a:extLst>
          </p:cNvPr>
          <p:cNvPicPr>
            <a:picLocks noChangeAspect="1"/>
          </p:cNvPicPr>
          <p:nvPr/>
        </p:nvPicPr>
        <p:blipFill>
          <a:blip r:embed="rId5"/>
          <a:stretch>
            <a:fillRect/>
          </a:stretch>
        </p:blipFill>
        <p:spPr>
          <a:xfrm>
            <a:off x="6026727" y="5228226"/>
            <a:ext cx="5357090" cy="1527730"/>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AA35D4BE-8518-B1AC-09F8-796370F37382}"/>
              </a:ext>
            </a:extLst>
          </p:cNvPr>
          <p:cNvPicPr>
            <a:picLocks noChangeAspect="1"/>
          </p:cNvPicPr>
          <p:nvPr/>
        </p:nvPicPr>
        <p:blipFill>
          <a:blip r:embed="rId6"/>
          <a:stretch>
            <a:fillRect/>
          </a:stretch>
        </p:blipFill>
        <p:spPr>
          <a:xfrm>
            <a:off x="304800" y="1390473"/>
            <a:ext cx="5560290" cy="3061055"/>
          </a:xfrm>
          <a:prstGeom prst="rect">
            <a:avLst/>
          </a:prstGeom>
        </p:spPr>
      </p:pic>
      <p:sp>
        <p:nvSpPr>
          <p:cNvPr id="3" name="Oval 2">
            <a:extLst>
              <a:ext uri="{FF2B5EF4-FFF2-40B4-BE49-F238E27FC236}">
                <a16:creationId xmlns:a16="http://schemas.microsoft.com/office/drawing/2014/main" id="{AC86E239-CF87-35FA-6487-D69BFF757098}"/>
              </a:ext>
            </a:extLst>
          </p:cNvPr>
          <p:cNvSpPr/>
          <p:nvPr/>
        </p:nvSpPr>
        <p:spPr>
          <a:xfrm>
            <a:off x="5814291" y="2731655"/>
            <a:ext cx="2327563" cy="701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48F4C-3C97-25CE-85E3-8189962698AE}"/>
              </a:ext>
            </a:extLst>
          </p:cNvPr>
          <p:cNvSpPr txBox="1"/>
          <p:nvPr/>
        </p:nvSpPr>
        <p:spPr>
          <a:xfrm>
            <a:off x="8367857" y="3149310"/>
            <a:ext cx="3680691" cy="92333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Clone the EVPN Services Studio. This clone will be used for the EVPN over the Enterprise Core Network</a:t>
            </a:r>
          </a:p>
        </p:txBody>
      </p:sp>
    </p:spTree>
    <p:extLst>
      <p:ext uri="{BB962C8B-B14F-4D97-AF65-F5344CB8AC3E}">
        <p14:creationId xmlns:p14="http://schemas.microsoft.com/office/powerpoint/2010/main" val="213975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Files to Run the Examples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a:cs typeface="Calibri"/>
            </a:endParaRPr>
          </a:p>
          <a:p>
            <a:endParaRPr lang="en-US">
              <a:cs typeface="Calibri"/>
            </a:endParaRPr>
          </a:p>
          <a:p>
            <a:pPr marL="0" indent="0">
              <a:buNone/>
            </a:pPr>
            <a:r>
              <a:rPr lang="en-US" sz="240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2"/>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a:p>
            <a:pPr marL="0" indent="0">
              <a:buNone/>
            </a:pPr>
            <a:r>
              <a:rPr lang="en-US" dirty="0">
                <a:cs typeface="Calibri"/>
              </a:rPr>
              <a:t>Download the Studios Inputs files to your laptop</a:t>
            </a:r>
          </a:p>
          <a:p>
            <a:pPr marL="0" indent="0">
              <a:buFont typeface="Arial" panose="020B0604020202020204" pitchFamily="34" charset="0"/>
              <a:buNone/>
            </a:pPr>
            <a:endParaRPr lang="en-US">
              <a:cs typeface="Calibri"/>
            </a:endParaRPr>
          </a:p>
        </p:txBody>
      </p:sp>
    </p:spTree>
    <p:extLst>
      <p:ext uri="{BB962C8B-B14F-4D97-AF65-F5344CB8AC3E}">
        <p14:creationId xmlns:p14="http://schemas.microsoft.com/office/powerpoint/2010/main" val="2737428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21269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 4 </a:t>
            </a:r>
            <a:r>
              <a:rPr lang="en-US" dirty="0">
                <a:ea typeface="+mj-lt"/>
                <a:cs typeface="+mj-lt"/>
              </a:rPr>
              <a:t>Routing Campus to ISP, OSPF &amp; eBGP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fontScale="90000"/>
          </a:bodyPr>
          <a:lstStyle/>
          <a:p>
            <a:r>
              <a:rPr lang="en-US" dirty="0">
                <a:cs typeface="Calibri Light"/>
              </a:rPr>
              <a:t>Example4: </a:t>
            </a:r>
            <a:r>
              <a:rPr lang="en-US" dirty="0">
                <a:ea typeface="+mj-lt"/>
                <a:cs typeface="+mj-lt"/>
              </a:rPr>
              <a:t> Routing OSPF Campus and eBGP to ISP</a:t>
            </a:r>
            <a:br>
              <a:rPr lang="en-US" dirty="0">
                <a:ea typeface="+mj-lt"/>
                <a:cs typeface="+mj-lt"/>
              </a:rPr>
            </a:br>
            <a:r>
              <a:rPr lang="en-US" sz="2000" dirty="0">
                <a:ea typeface="+mj-lt"/>
                <a:cs typeface="+mj-lt"/>
              </a:rPr>
              <a:t>Campus receives Default Route Campus edge router has full Internet routes</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Example4:</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4 Tags</a:t>
            </a:r>
            <a:endParaRPr lang="en-US" sz="5200" dirty="0"/>
          </a:p>
        </p:txBody>
      </p:sp>
      <p:sp>
        <p:nvSpPr>
          <p:cNvPr id="7" name="Title 1">
            <a:extLst>
              <a:ext uri="{FF2B5EF4-FFF2-40B4-BE49-F238E27FC236}">
                <a16:creationId xmlns:a16="http://schemas.microsoft.com/office/drawing/2014/main" id="{7692FA25-25A5-A708-6F4E-F18E03D74317}"/>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3163170" y="2524967"/>
            <a:ext cx="6096000" cy="3662541"/>
          </a:xfrm>
          <a:prstGeom prst="rect">
            <a:avLst/>
          </a:prstGeom>
          <a:noFill/>
        </p:spPr>
        <p:txBody>
          <a:bodyPr wrap="square">
            <a:spAutoFit/>
          </a:bodyPr>
          <a:lstStyle/>
          <a:p>
            <a:r>
              <a:rPr lang="en-US" sz="800" dirty="0"/>
              <a:t> Campus-Pod:12 - EOS12</a:t>
            </a:r>
          </a:p>
          <a:p>
            <a:r>
              <a:rPr lang="en-US" sz="800" dirty="0"/>
              <a:t>  Campus:Campus-eos11-eos12-eos13 - EOS11</a:t>
            </a:r>
          </a:p>
          <a:p>
            <a:r>
              <a:rPr lang="en-US" sz="800" dirty="0"/>
              <a:t>  Campus:Campus-eos11-eos12-eos13 - EOS12</a:t>
            </a:r>
          </a:p>
          <a:p>
            <a:r>
              <a:rPr lang="en-US" sz="800" dirty="0"/>
              <a:t>  Campus:Campus-eos11-eos12-eos13 - EOS13</a:t>
            </a:r>
          </a:p>
          <a:p>
            <a:r>
              <a:rPr lang="en-US" sz="800" dirty="0"/>
              <a:t>  Edge-Router-Domain:7 - EOS7</a:t>
            </a:r>
          </a:p>
          <a:p>
            <a:r>
              <a:rPr lang="en-US" sz="800" dirty="0"/>
              <a:t>  Edge-Router-Domain:Campus11-13 - EOS11</a:t>
            </a:r>
          </a:p>
          <a:p>
            <a:r>
              <a:rPr lang="en-US" sz="800" dirty="0"/>
              <a:t>  Edge-Router-Domain:Campus11-13 - EOS13</a:t>
            </a:r>
          </a:p>
          <a:p>
            <a:r>
              <a:rPr lang="en-US" sz="800" dirty="0"/>
              <a:t>  Network:CoreNet-eos1-eos2-eos5-eos11-eos13 - EOS1</a:t>
            </a:r>
          </a:p>
          <a:p>
            <a:r>
              <a:rPr lang="en-US" sz="800" dirty="0"/>
              <a:t>  Network:CoreNet-eos1-eos2-eos5-eos11-eos13 - EOS11</a:t>
            </a:r>
          </a:p>
          <a:p>
            <a:r>
              <a:rPr lang="en-US" sz="800" dirty="0"/>
              <a:t>  Network:CoreNet-eos1-eos2-eos5-eos11-eos13 - EOS13</a:t>
            </a:r>
          </a:p>
          <a:p>
            <a:r>
              <a:rPr lang="en-US" sz="800" dirty="0"/>
              <a:t>  Network:CoreNet-eos1-eos2-eos5-eos11-eos13 - EOS2</a:t>
            </a:r>
          </a:p>
          <a:p>
            <a:r>
              <a:rPr lang="en-US" sz="800" dirty="0"/>
              <a:t>  Network:CoreNet-eos1-eos2-eos5-eos11-eos13 - EOS5</a:t>
            </a:r>
          </a:p>
          <a:p>
            <a:r>
              <a:rPr lang="en-US" sz="800" dirty="0"/>
              <a:t>  Network:ISP-eos7-eos10-eos19 - EOS10</a:t>
            </a:r>
          </a:p>
          <a:p>
            <a:r>
              <a:rPr lang="en-US" sz="800" dirty="0"/>
              <a:t>  Network:ISP-eos7-eos10-eos19 - EOS19</a:t>
            </a:r>
          </a:p>
          <a:p>
            <a:r>
              <a:rPr lang="en-US" sz="800" dirty="0"/>
              <a:t>  Network:ISP-eos7-eos10-eos19 - EOS7</a:t>
            </a:r>
          </a:p>
          <a:p>
            <a:r>
              <a:rPr lang="en-US" sz="800" dirty="0"/>
              <a:t>  </a:t>
            </a:r>
            <a:r>
              <a:rPr lang="en-US" sz="800" dirty="0" err="1"/>
              <a:t>Role:Core</a:t>
            </a:r>
            <a:r>
              <a:rPr lang="en-US" sz="800" dirty="0"/>
              <a:t> - EOS1</a:t>
            </a:r>
          </a:p>
          <a:p>
            <a:r>
              <a:rPr lang="en-US" sz="800" dirty="0"/>
              <a:t>  </a:t>
            </a:r>
            <a:r>
              <a:rPr lang="en-US" sz="800" dirty="0" err="1"/>
              <a:t>Role:Core</a:t>
            </a:r>
            <a:r>
              <a:rPr lang="en-US" sz="800" dirty="0"/>
              <a:t> - EOS10</a:t>
            </a:r>
          </a:p>
          <a:p>
            <a:r>
              <a:rPr lang="en-US" sz="800" dirty="0"/>
              <a:t>  </a:t>
            </a:r>
            <a:r>
              <a:rPr lang="en-US" sz="800" dirty="0" err="1"/>
              <a:t>Role:Core</a:t>
            </a:r>
            <a:r>
              <a:rPr lang="en-US" sz="800" dirty="0"/>
              <a:t> - EOS19</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Role:Edge-Router</a:t>
            </a:r>
            <a:r>
              <a:rPr lang="en-US" sz="800" dirty="0"/>
              <a:t> - EOS7</a:t>
            </a:r>
          </a:p>
          <a:p>
            <a:r>
              <a:rPr lang="en-US" sz="800" dirty="0"/>
              <a:t>  router_bgp.router_id:1.1.1.1 - EOS1</a:t>
            </a:r>
          </a:p>
          <a:p>
            <a:r>
              <a:rPr lang="en-US" sz="800" dirty="0"/>
              <a:t> router_bgp.router_id:10.10.10.10 - EOS10</a:t>
            </a:r>
          </a:p>
          <a:p>
            <a:r>
              <a:rPr lang="en-US" sz="800" dirty="0"/>
              <a:t>  router_bgp.router_id:11.11.11.11 - EOS11</a:t>
            </a:r>
          </a:p>
          <a:p>
            <a:r>
              <a:rPr lang="en-US" sz="800" dirty="0"/>
              <a:t>  router_bgp.router_id:13.13.13.13 - EOS13</a:t>
            </a:r>
          </a:p>
          <a:p>
            <a:r>
              <a:rPr lang="en-US" sz="800" dirty="0"/>
              <a:t>  router_bgp.router_id:19.19.19.19 - EOS19</a:t>
            </a:r>
          </a:p>
          <a:p>
            <a:r>
              <a:rPr lang="en-US" sz="800" dirty="0"/>
              <a:t>  router_bgp.router_id:7.7.7.7 - EOS7</a:t>
            </a:r>
          </a:p>
        </p:txBody>
      </p:sp>
    </p:spTree>
    <p:extLst>
      <p:ext uri="{BB962C8B-B14F-4D97-AF65-F5344CB8AC3E}">
        <p14:creationId xmlns:p14="http://schemas.microsoft.com/office/powerpoint/2010/main" val="1090248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CE7B9ED5-0139-AEFE-E2EF-2FA04BAEBD70}"/>
              </a:ext>
            </a:extLst>
          </p:cNvPr>
          <p:cNvPicPr>
            <a:picLocks noGrp="1" noChangeAspect="1"/>
          </p:cNvPicPr>
          <p:nvPr>
            <p:ph idx="1"/>
          </p:nvPr>
        </p:nvPicPr>
        <p:blipFill>
          <a:blip r:embed="rId2"/>
          <a:stretch>
            <a:fillRect/>
          </a:stretch>
        </p:blipFill>
        <p:spPr>
          <a:xfrm>
            <a:off x="373743" y="1559275"/>
            <a:ext cx="6016172" cy="2111808"/>
          </a:xfrm>
        </p:spPr>
      </p:pic>
      <p:pic>
        <p:nvPicPr>
          <p:cNvPr id="5" name="Picture 5" descr="Graphical user interface, application&#10;&#10;Description automatically generated">
            <a:extLst>
              <a:ext uri="{FF2B5EF4-FFF2-40B4-BE49-F238E27FC236}">
                <a16:creationId xmlns:a16="http://schemas.microsoft.com/office/drawing/2014/main" id="{0E1481C2-3672-6C6F-7445-DDCE33B5E561}"/>
              </a:ext>
            </a:extLst>
          </p:cNvPr>
          <p:cNvPicPr>
            <a:picLocks noChangeAspect="1"/>
          </p:cNvPicPr>
          <p:nvPr/>
        </p:nvPicPr>
        <p:blipFill>
          <a:blip r:embed="rId3"/>
          <a:stretch>
            <a:fillRect/>
          </a:stretch>
        </p:blipFill>
        <p:spPr>
          <a:xfrm>
            <a:off x="4724400" y="2785093"/>
            <a:ext cx="6633028" cy="3116614"/>
          </a:xfrm>
          <a:prstGeom prst="rect">
            <a:avLst/>
          </a:prstGeom>
        </p:spPr>
      </p:pic>
    </p:spTree>
    <p:extLst>
      <p:ext uri="{BB962C8B-B14F-4D97-AF65-F5344CB8AC3E}">
        <p14:creationId xmlns:p14="http://schemas.microsoft.com/office/powerpoint/2010/main" val="921752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 5 </a:t>
            </a:r>
            <a:r>
              <a:rPr lang="en-US" dirty="0">
                <a:ea typeface="+mj-lt"/>
                <a:cs typeface="+mj-lt"/>
              </a:rPr>
              <a:t>Routing Campus to Campus + EVPN</a:t>
            </a:r>
          </a:p>
          <a:p>
            <a:endParaRPr lang="en-US" dirty="0">
              <a:cs typeface="Calibri Light"/>
            </a:endParaRPr>
          </a:p>
        </p:txBody>
      </p:sp>
      <p:pic>
        <p:nvPicPr>
          <p:cNvPr id="3" name="Picture 4" descr="Diagram, schematic&#10;&#10;Description automatically generated">
            <a:extLst>
              <a:ext uri="{FF2B5EF4-FFF2-40B4-BE49-F238E27FC236}">
                <a16:creationId xmlns:a16="http://schemas.microsoft.com/office/drawing/2014/main" id="{3E61068C-0AC4-A0AD-7F79-091194093A9D}"/>
              </a:ext>
            </a:extLst>
          </p:cNvPr>
          <p:cNvPicPr>
            <a:picLocks noChangeAspect="1"/>
          </p:cNvPicPr>
          <p:nvPr/>
        </p:nvPicPr>
        <p:blipFill>
          <a:blip r:embed="rId2"/>
          <a:stretch>
            <a:fillRect/>
          </a:stretch>
        </p:blipFill>
        <p:spPr>
          <a:xfrm>
            <a:off x="762000" y="1480773"/>
            <a:ext cx="8853714" cy="5079367"/>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Routing OSPF Campus to Campus + L2 </a:t>
            </a:r>
            <a:r>
              <a:rPr lang="en-US" dirty="0" err="1">
                <a:cs typeface="Calibri Light"/>
              </a:rPr>
              <a:t>vlan</a:t>
            </a:r>
            <a:r>
              <a:rPr lang="en-US" dirty="0">
                <a:cs typeface="Calibri Light"/>
              </a:rPr>
              <a:t> stretch between Campus</a:t>
            </a:r>
            <a:endParaRPr lang="en-US"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1051328" y="1084622"/>
            <a:ext cx="10951557" cy="5660763"/>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Example5: Routing Campus to Campus + EVPN</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8CFDCF-166B-3A76-2B70-017D83014F0E}"/>
              </a:ext>
            </a:extLst>
          </p:cNvPr>
          <p:cNvPicPr>
            <a:picLocks noGrp="1" noChangeAspect="1"/>
          </p:cNvPicPr>
          <p:nvPr>
            <p:ph idx="1"/>
          </p:nvPr>
        </p:nvPicPr>
        <p:blipFill>
          <a:blip r:embed="rId2"/>
          <a:stretch>
            <a:fillRect/>
          </a:stretch>
        </p:blipFill>
        <p:spPr>
          <a:xfrm>
            <a:off x="121062" y="1851490"/>
            <a:ext cx="11804072" cy="4574059"/>
          </a:xfrm>
        </p:spPr>
      </p:pic>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Directories with the Inputs Files for each example</a:t>
            </a:r>
            <a:endParaRPr lang="en-US" dirty="0"/>
          </a:p>
        </p:txBody>
      </p:sp>
    </p:spTree>
    <p:extLst>
      <p:ext uri="{BB962C8B-B14F-4D97-AF65-F5344CB8AC3E}">
        <p14:creationId xmlns:p14="http://schemas.microsoft.com/office/powerpoint/2010/main" val="1721609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5 Tags</a:t>
            </a:r>
            <a:endParaRPr lang="en-US" sz="5200" dirty="0"/>
          </a:p>
        </p:txBody>
      </p:sp>
      <p:sp>
        <p:nvSpPr>
          <p:cNvPr id="7" name="Title 1">
            <a:extLst>
              <a:ext uri="{FF2B5EF4-FFF2-40B4-BE49-F238E27FC236}">
                <a16:creationId xmlns:a16="http://schemas.microsoft.com/office/drawing/2014/main" id="{D92030D9-5150-F590-1649-A2EC8B65911C}"/>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5279573" y="749862"/>
            <a:ext cx="6096000" cy="5878532"/>
          </a:xfrm>
          <a:prstGeom prst="rect">
            <a:avLst/>
          </a:prstGeom>
          <a:noFill/>
        </p:spPr>
        <p:txBody>
          <a:bodyPr wrap="square">
            <a:spAutoFit/>
          </a:bodyPr>
          <a:lstStyle/>
          <a:p>
            <a:r>
              <a:rPr lang="en-US" sz="800" dirty="0"/>
              <a:t> Campus-Pod:12 - EOS12</a:t>
            </a:r>
          </a:p>
          <a:p>
            <a:r>
              <a:rPr lang="en-US" sz="800" dirty="0"/>
              <a:t>  Campus-Pod:3 - EOS3</a:t>
            </a:r>
          </a:p>
          <a:p>
            <a:r>
              <a:rPr lang="en-US" sz="800" dirty="0"/>
              <a:t>  Campus-Pod:4 - EOS4</a:t>
            </a:r>
          </a:p>
          <a:p>
            <a:r>
              <a:rPr lang="en-US" sz="800" dirty="0"/>
              <a:t>  Campus:Campus-eos11-eos12-eos13 - EOS11</a:t>
            </a:r>
          </a:p>
          <a:p>
            <a:r>
              <a:rPr lang="en-US" sz="800" dirty="0"/>
              <a:t>  Campus:Campus-eos11-eos12-eos13 - EOS12</a:t>
            </a:r>
          </a:p>
          <a:p>
            <a:r>
              <a:rPr lang="en-US" sz="800" dirty="0"/>
              <a:t>  Campus:Campus-eos11-eos12-eos13 - EOS13</a:t>
            </a:r>
          </a:p>
          <a:p>
            <a:r>
              <a:rPr lang="en-US" sz="800" dirty="0"/>
              <a:t>  Campus:Campus-eos2-eos3-eos4-eos5 - EOS2</a:t>
            </a:r>
          </a:p>
          <a:p>
            <a:r>
              <a:rPr lang="en-US" sz="800" dirty="0"/>
              <a:t>  Campus:Campus-eos2-eos3-eos4-eos5 - EOS3</a:t>
            </a:r>
          </a:p>
          <a:p>
            <a:r>
              <a:rPr lang="en-US" sz="800" dirty="0"/>
              <a:t>  Campus:Campus-eos2-eos3-eos4-eos5 - EOS4</a:t>
            </a:r>
          </a:p>
          <a:p>
            <a:r>
              <a:rPr lang="en-US" sz="800" dirty="0"/>
              <a:t>  Campus:Campus-eos2-eos3-eos4-eos5 - EOS5</a:t>
            </a:r>
          </a:p>
          <a:p>
            <a:r>
              <a:rPr lang="en-US" sz="800" dirty="0"/>
              <a:t>  Edge-Router-Domain:20 - EOS20</a:t>
            </a:r>
          </a:p>
          <a:p>
            <a:r>
              <a:rPr lang="en-US" sz="800" dirty="0"/>
              <a:t>  Edge-Router-Domain:7 - EOS7</a:t>
            </a:r>
          </a:p>
          <a:p>
            <a:r>
              <a:rPr lang="en-US" sz="800" dirty="0"/>
              <a:t>  Edge-Router-Domain:9 - EOS9</a:t>
            </a:r>
          </a:p>
          <a:p>
            <a:r>
              <a:rPr lang="en-US" sz="800" dirty="0"/>
              <a:t>  Edge-Router-Domain:Campus11-13 - EOS11</a:t>
            </a:r>
          </a:p>
          <a:p>
            <a:r>
              <a:rPr lang="en-US" sz="800" dirty="0"/>
              <a:t>  Edge-Router-Domain:Campus11-13 - EOS13</a:t>
            </a:r>
          </a:p>
          <a:p>
            <a:r>
              <a:rPr lang="en-US" sz="800" dirty="0"/>
              <a:t>  Edge-Router-Domain:Campus2-5 - EOS2</a:t>
            </a:r>
          </a:p>
          <a:p>
            <a:r>
              <a:rPr lang="en-US" sz="800" dirty="0"/>
              <a:t>  Edge-Router-Domain:Campus2-5 - EOS5</a:t>
            </a:r>
          </a:p>
          <a:p>
            <a:r>
              <a:rPr lang="en-US" sz="800" dirty="0"/>
              <a:t>  Network:Campus-EndDevice-eos20 - EOS20</a:t>
            </a:r>
          </a:p>
          <a:p>
            <a:r>
              <a:rPr lang="en-US" sz="800" dirty="0"/>
              <a:t>  Network:Campus-EndDevice-eos9 - EOS9</a:t>
            </a:r>
          </a:p>
          <a:p>
            <a:r>
              <a:rPr lang="en-US" sz="800" dirty="0"/>
              <a:t>  Network:CoreNet-eos1-eos2-eos5-eos11-eos13-eos17 - EOS1</a:t>
            </a:r>
          </a:p>
          <a:p>
            <a:r>
              <a:rPr lang="en-US" sz="800" dirty="0"/>
              <a:t>  Network:CoreNet-eos1-eos2-eos5-eos11-eos13-eos17 - EOS11</a:t>
            </a:r>
          </a:p>
          <a:p>
            <a:r>
              <a:rPr lang="en-US" sz="800" dirty="0"/>
              <a:t>  Network:CoreNet-eos1-eos2-eos5-eos11-eos13-eos17 - EOS13</a:t>
            </a:r>
          </a:p>
          <a:p>
            <a:r>
              <a:rPr lang="en-US" sz="800" dirty="0"/>
              <a:t>  Network:CoreNet-eos1-eos2-eos5-eos11-eos13-eos17 - EOS17</a:t>
            </a:r>
          </a:p>
          <a:p>
            <a:r>
              <a:rPr lang="en-US" sz="800" dirty="0"/>
              <a:t>  Network:CoreNet-eos1-eos2-eos5-eos11-eos13-eos17 - EOS2</a:t>
            </a:r>
          </a:p>
          <a:p>
            <a:r>
              <a:rPr lang="en-US" sz="800" dirty="0"/>
              <a:t>  Network:CoreNet-eos1-eos2-eos5-eos11-eos13-eos17 - EOS5</a:t>
            </a:r>
          </a:p>
          <a:p>
            <a:r>
              <a:rPr lang="en-US" sz="800" dirty="0"/>
              <a:t>  Network:ISP-eos7-eos10-eos19 - EOS10</a:t>
            </a:r>
          </a:p>
          <a:p>
            <a:r>
              <a:rPr lang="en-US" sz="800" dirty="0"/>
              <a:t>  Network:ISP-eos7-eos10-eos19 - EOS19</a:t>
            </a:r>
          </a:p>
          <a:p>
            <a:r>
              <a:rPr lang="en-US" sz="800" dirty="0"/>
              <a:t>  Network:ISP-eos7-eos10-eos19 - EOS7</a:t>
            </a:r>
          </a:p>
          <a:p>
            <a:r>
              <a:rPr lang="en-US" sz="800" dirty="0"/>
              <a:t>  </a:t>
            </a:r>
            <a:r>
              <a:rPr lang="en-US" sz="800" dirty="0" err="1"/>
              <a:t>Role:Core</a:t>
            </a:r>
            <a:r>
              <a:rPr lang="en-US" sz="800" dirty="0"/>
              <a:t> - EOS1</a:t>
            </a:r>
          </a:p>
          <a:p>
            <a:r>
              <a:rPr lang="en-US" sz="800" dirty="0"/>
              <a:t>  </a:t>
            </a:r>
            <a:r>
              <a:rPr lang="en-US" sz="800" dirty="0" err="1"/>
              <a:t>Role:Core</a:t>
            </a:r>
            <a:r>
              <a:rPr lang="en-US" sz="800" dirty="0"/>
              <a:t> - EOS10</a:t>
            </a:r>
          </a:p>
          <a:p>
            <a:r>
              <a:rPr lang="en-US" sz="800" dirty="0"/>
              <a:t>  </a:t>
            </a:r>
            <a:r>
              <a:rPr lang="en-US" sz="800" dirty="0" err="1"/>
              <a:t>Role:Core</a:t>
            </a:r>
            <a:r>
              <a:rPr lang="en-US" sz="800" dirty="0"/>
              <a:t> - EOS19</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EOS20</a:t>
            </a:r>
          </a:p>
          <a:p>
            <a:r>
              <a:rPr lang="en-US" sz="800" dirty="0"/>
              <a:t>  </a:t>
            </a:r>
            <a:r>
              <a:rPr lang="en-US" sz="800" dirty="0" err="1"/>
              <a:t>Role:Edge-Router</a:t>
            </a:r>
            <a:r>
              <a:rPr lang="en-US" sz="800" dirty="0"/>
              <a:t> - EOS5</a:t>
            </a:r>
          </a:p>
          <a:p>
            <a:r>
              <a:rPr lang="en-US" sz="800" dirty="0"/>
              <a:t>  </a:t>
            </a:r>
            <a:r>
              <a:rPr lang="en-US" sz="800" dirty="0" err="1"/>
              <a:t>Role:Edge-Router</a:t>
            </a:r>
            <a:r>
              <a:rPr lang="en-US" sz="800" dirty="0"/>
              <a:t> - EOS7</a:t>
            </a:r>
          </a:p>
          <a:p>
            <a:r>
              <a:rPr lang="en-US" sz="800" dirty="0"/>
              <a:t>  </a:t>
            </a:r>
            <a:r>
              <a:rPr lang="en-US" sz="800" dirty="0" err="1"/>
              <a:t>Role:RR</a:t>
            </a:r>
            <a:r>
              <a:rPr lang="en-US" sz="800" dirty="0"/>
              <a:t> - EOS17</a:t>
            </a:r>
          </a:p>
          <a:p>
            <a:r>
              <a:rPr lang="en-US" sz="800" dirty="0"/>
              <a:t>  router_bgp.router_id:1.1.1.1 - EOS1</a:t>
            </a:r>
          </a:p>
          <a:p>
            <a:r>
              <a:rPr lang="en-US" sz="800" dirty="0"/>
              <a:t>  router_bgp.router_id:10.10.10.10 - EOS10</a:t>
            </a:r>
          </a:p>
          <a:p>
            <a:r>
              <a:rPr lang="en-US" sz="800" dirty="0"/>
              <a:t>  router_bgp.router_id:11.11.11.11 - EOS11</a:t>
            </a:r>
          </a:p>
          <a:p>
            <a:r>
              <a:rPr lang="en-US" sz="800" dirty="0"/>
              <a:t>  router_bgp.router_id:13.13.13.13 - EOS13</a:t>
            </a:r>
          </a:p>
          <a:p>
            <a:r>
              <a:rPr lang="en-US" sz="800" dirty="0"/>
              <a:t>  router_bgp.router_id:17.17.17.17 - EOS17</a:t>
            </a:r>
          </a:p>
          <a:p>
            <a:r>
              <a:rPr lang="en-US" sz="800" dirty="0"/>
              <a:t>  router_bgp.router_id:19.19.19.19 - EOS19</a:t>
            </a:r>
          </a:p>
          <a:p>
            <a:r>
              <a:rPr lang="en-US" sz="800" dirty="0"/>
              <a:t>  router_bgp.router_id:2.2.2.2 - EOS2</a:t>
            </a:r>
          </a:p>
          <a:p>
            <a:r>
              <a:rPr lang="en-US" sz="800" dirty="0"/>
              <a:t>  router_bgp.router_id:5.5.5.5 - EOS5</a:t>
            </a:r>
          </a:p>
          <a:p>
            <a:r>
              <a:rPr lang="en-US" sz="800" dirty="0"/>
              <a:t>  router_bgp.router_id:7.7.7.7 - EOS7</a:t>
            </a:r>
          </a:p>
        </p:txBody>
      </p:sp>
    </p:spTree>
    <p:extLst>
      <p:ext uri="{BB962C8B-B14F-4D97-AF65-F5344CB8AC3E}">
        <p14:creationId xmlns:p14="http://schemas.microsoft.com/office/powerpoint/2010/main" val="151536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32966FF8-37DE-0793-B185-AAF335B395E2}"/>
              </a:ext>
            </a:extLst>
          </p:cNvPr>
          <p:cNvPicPr>
            <a:picLocks noChangeAspect="1"/>
          </p:cNvPicPr>
          <p:nvPr/>
        </p:nvPicPr>
        <p:blipFill>
          <a:blip r:embed="rId2"/>
          <a:stretch>
            <a:fillRect/>
          </a:stretch>
        </p:blipFill>
        <p:spPr>
          <a:xfrm>
            <a:off x="781793" y="4163873"/>
            <a:ext cx="4905828" cy="2588317"/>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52B1814A-CF06-13BE-A0D6-67FA6A879AF9}"/>
              </a:ext>
            </a:extLst>
          </p:cNvPr>
          <p:cNvPicPr>
            <a:picLocks noChangeAspect="1"/>
          </p:cNvPicPr>
          <p:nvPr/>
        </p:nvPicPr>
        <p:blipFill>
          <a:blip r:embed="rId3"/>
          <a:stretch>
            <a:fillRect/>
          </a:stretch>
        </p:blipFill>
        <p:spPr>
          <a:xfrm>
            <a:off x="5580743" y="1485327"/>
            <a:ext cx="5225142" cy="2755231"/>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349D3277-2F91-4940-6324-BE2BF8FF5557}"/>
              </a:ext>
            </a:extLst>
          </p:cNvPr>
          <p:cNvPicPr>
            <a:picLocks noChangeAspect="1"/>
          </p:cNvPicPr>
          <p:nvPr/>
        </p:nvPicPr>
        <p:blipFill>
          <a:blip r:embed="rId4"/>
          <a:stretch>
            <a:fillRect/>
          </a:stretch>
        </p:blipFill>
        <p:spPr>
          <a:xfrm>
            <a:off x="100941" y="1485636"/>
            <a:ext cx="6451600" cy="2480159"/>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5074A6CB-F917-4302-1616-080D75CD84CF}"/>
              </a:ext>
            </a:extLst>
          </p:cNvPr>
          <p:cNvPicPr>
            <a:picLocks noChangeAspect="1"/>
          </p:cNvPicPr>
          <p:nvPr/>
        </p:nvPicPr>
        <p:blipFill>
          <a:blip r:embed="rId5"/>
          <a:stretch>
            <a:fillRect/>
          </a:stretch>
        </p:blipFill>
        <p:spPr>
          <a:xfrm>
            <a:off x="6422571" y="4388823"/>
            <a:ext cx="5050971" cy="2470924"/>
          </a:xfrm>
          <a:prstGeom prst="rect">
            <a:avLst/>
          </a:prstGeom>
        </p:spPr>
      </p:pic>
    </p:spTree>
    <p:extLst>
      <p:ext uri="{BB962C8B-B14F-4D97-AF65-F5344CB8AC3E}">
        <p14:creationId xmlns:p14="http://schemas.microsoft.com/office/powerpoint/2010/main" val="165131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15.15.15.2 </a:t>
            </a:r>
          </a:p>
          <a:p>
            <a:r>
              <a:rPr lang="en-US" dirty="0">
                <a:cs typeface="Calibri"/>
              </a:rPr>
              <a:t>From Campus switch eos12 ping to eos10 on the ISP network 10.10.10.10</a:t>
            </a:r>
            <a:endParaRPr lang="en-US"/>
          </a:p>
          <a:p>
            <a:r>
              <a:rPr lang="en-US" dirty="0">
                <a:cs typeface="Calibri"/>
              </a:rPr>
              <a:t>From DC end device ping eos10 on ISP network 10.10.10.10</a:t>
            </a:r>
          </a:p>
          <a:p>
            <a:endParaRPr lang="en-US" dirty="0">
              <a:cs typeface="Calibri"/>
            </a:endParaRPr>
          </a:p>
        </p:txBody>
      </p:sp>
    </p:spTree>
    <p:extLst>
      <p:ext uri="{BB962C8B-B14F-4D97-AF65-F5344CB8AC3E}">
        <p14:creationId xmlns:p14="http://schemas.microsoft.com/office/powerpoint/2010/main" val="4184897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6 Border Leaf OSPF to Enterprise Core</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fontScale="90000"/>
          </a:bodyPr>
          <a:lstStyle/>
          <a:p>
            <a:r>
              <a:rPr lang="en-US" dirty="0">
                <a:cs typeface="Calibri Light"/>
              </a:rPr>
              <a:t>Example6: </a:t>
            </a:r>
            <a:r>
              <a:rPr lang="en-US" dirty="0">
                <a:ea typeface="+mj-lt"/>
                <a:cs typeface="+mj-lt"/>
              </a:rPr>
              <a:t>Border Leaf OSPF to Enterprise Core</a:t>
            </a:r>
            <a:br>
              <a:rPr lang="en-US" dirty="0">
                <a:cs typeface="Calibri Light"/>
              </a:rPr>
            </a:br>
            <a:r>
              <a:rPr lang="en-US" sz="2000" dirty="0">
                <a:cs typeface="Calibri Light"/>
              </a:rPr>
              <a:t>L3 DC has no overlay and runs OSPF on Border Leafs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 6 Tags</a:t>
            </a:r>
            <a:endParaRPr lang="en-US" sz="5200" dirty="0"/>
          </a:p>
        </p:txBody>
      </p:sp>
      <p:sp>
        <p:nvSpPr>
          <p:cNvPr id="7" name="Title 1">
            <a:extLst>
              <a:ext uri="{FF2B5EF4-FFF2-40B4-BE49-F238E27FC236}">
                <a16:creationId xmlns:a16="http://schemas.microsoft.com/office/drawing/2014/main" id="{6ECD158F-03BF-C519-5679-CF5FB55C6AE9}"/>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4452320" y="538625"/>
            <a:ext cx="6188528" cy="6247864"/>
          </a:xfrm>
          <a:prstGeom prst="rect">
            <a:avLst/>
          </a:prstGeom>
          <a:noFill/>
        </p:spPr>
        <p:txBody>
          <a:bodyPr wrap="square">
            <a:spAutoFit/>
          </a:bodyPr>
          <a:lstStyle/>
          <a:p>
            <a:r>
              <a:rPr lang="en-US" sz="800" dirty="0"/>
              <a:t> Campus-Pod:L2DC-eos12 -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Network:CoreNet-eos1-eos2-eos5-eos6-eos11-eos13 - EOS1</a:t>
            </a:r>
          </a:p>
          <a:p>
            <a:r>
              <a:rPr lang="en-US" sz="800" dirty="0"/>
              <a:t>  Network:CoreNet-eos1-eos2-eos5-eos6-eos11-eos13 - EOS11</a:t>
            </a:r>
          </a:p>
          <a:p>
            <a:r>
              <a:rPr lang="en-US" sz="800" dirty="0"/>
              <a:t>  Network:CoreNet-eos1-eos2-eos5-eos6-eos11-eos13 - EOS13</a:t>
            </a:r>
          </a:p>
          <a:p>
            <a:r>
              <a:rPr lang="en-US" sz="800" dirty="0"/>
              <a:t>  Network:CoreNet-eos1-eos2-eos5-eos6-eos11-eos13 - EOS2</a:t>
            </a:r>
          </a:p>
          <a:p>
            <a:r>
              <a:rPr lang="en-US" sz="800" dirty="0"/>
              <a:t>  Network:CoreNet-eos1-eos2-eos5-eos6-eos11-eos13 - EOS5</a:t>
            </a:r>
          </a:p>
          <a:p>
            <a:r>
              <a:rPr lang="en-US" sz="800" dirty="0"/>
              <a:t>  Network:CoreNet-eos1-eos2-eos5-eos6-eos11-eos13 - EOS6</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EOS4</a:t>
            </a:r>
          </a:p>
          <a:p>
            <a:r>
              <a:rPr lang="en-US" sz="800" dirty="0"/>
              <a:t>  Spine-Number:2 - EOS3</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3458332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CA86C737-6A1D-69DE-679E-D772E6D01737}"/>
              </a:ext>
            </a:extLst>
          </p:cNvPr>
          <p:cNvPicPr>
            <a:picLocks noChangeAspect="1"/>
          </p:cNvPicPr>
          <p:nvPr/>
        </p:nvPicPr>
        <p:blipFill>
          <a:blip r:embed="rId2"/>
          <a:stretch>
            <a:fillRect/>
          </a:stretch>
        </p:blipFill>
        <p:spPr>
          <a:xfrm>
            <a:off x="309419" y="1485136"/>
            <a:ext cx="5329381" cy="283016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99AA4250-3F23-8A46-D0F4-845C60AF40A1}"/>
              </a:ext>
            </a:extLst>
          </p:cNvPr>
          <p:cNvPicPr>
            <a:picLocks noChangeAspect="1"/>
          </p:cNvPicPr>
          <p:nvPr/>
        </p:nvPicPr>
        <p:blipFill>
          <a:blip r:embed="rId3"/>
          <a:stretch>
            <a:fillRect/>
          </a:stretch>
        </p:blipFill>
        <p:spPr>
          <a:xfrm>
            <a:off x="5675745" y="3705447"/>
            <a:ext cx="6248400" cy="2910743"/>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DABC97A-2872-5E2E-F9DE-C0880EA75099}"/>
              </a:ext>
            </a:extLst>
          </p:cNvPr>
          <p:cNvPicPr>
            <a:picLocks noChangeAspect="1"/>
          </p:cNvPicPr>
          <p:nvPr/>
        </p:nvPicPr>
        <p:blipFill>
          <a:blip r:embed="rId4"/>
          <a:stretch>
            <a:fillRect/>
          </a:stretch>
        </p:blipFill>
        <p:spPr>
          <a:xfrm>
            <a:off x="5509491" y="629738"/>
            <a:ext cx="6400800" cy="2975397"/>
          </a:xfrm>
          <a:prstGeom prst="rect">
            <a:avLst/>
          </a:prstGeom>
        </p:spPr>
      </p:pic>
    </p:spTree>
    <p:extLst>
      <p:ext uri="{BB962C8B-B14F-4D97-AF65-F5344CB8AC3E}">
        <p14:creationId xmlns:p14="http://schemas.microsoft.com/office/powerpoint/2010/main" val="2181563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7 </a:t>
            </a:r>
            <a:r>
              <a:rPr lang="en-US" dirty="0">
                <a:ea typeface="+mj-lt"/>
                <a:cs typeface="+mj-lt"/>
              </a:rPr>
              <a:t>OSPF per VRF Border Leaf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2902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https://testdrive.arista.com/</a:t>
            </a:r>
          </a:p>
        </p:txBody>
      </p:sp>
    </p:spTree>
    <p:extLst>
      <p:ext uri="{BB962C8B-B14F-4D97-AF65-F5344CB8AC3E}">
        <p14:creationId xmlns:p14="http://schemas.microsoft.com/office/powerpoint/2010/main" val="3479024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OSPF per Border Leaf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 7 Tags</a:t>
            </a:r>
            <a:endParaRPr lang="en-US" sz="5200" dirty="0"/>
          </a:p>
        </p:txBody>
      </p:sp>
      <p:sp>
        <p:nvSpPr>
          <p:cNvPr id="7" name="Title 1">
            <a:extLst>
              <a:ext uri="{FF2B5EF4-FFF2-40B4-BE49-F238E27FC236}">
                <a16:creationId xmlns:a16="http://schemas.microsoft.com/office/drawing/2014/main" id="{293D2DF2-6179-4652-2E16-B0468098244A}"/>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4604783" y="538625"/>
            <a:ext cx="6183084" cy="6247864"/>
          </a:xfrm>
          <a:prstGeom prst="rect">
            <a:avLst/>
          </a:prstGeom>
          <a:noFill/>
        </p:spPr>
        <p:txBody>
          <a:bodyPr wrap="square">
            <a:spAutoFit/>
          </a:bodyPr>
          <a:lstStyle/>
          <a:p>
            <a:r>
              <a:rPr lang="en-US" sz="800" dirty="0"/>
              <a:t> Campus-Pod:L2DC-eos12 -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Network:CoreNet-eos1-eos2-eos5-eos6-eos11-eos13 - EOS1</a:t>
            </a:r>
          </a:p>
          <a:p>
            <a:r>
              <a:rPr lang="en-US" sz="800" dirty="0"/>
              <a:t>  Network:CoreNet-eos1-eos2-eos5-eos6-eos11-eos13 - EOS11</a:t>
            </a:r>
          </a:p>
          <a:p>
            <a:r>
              <a:rPr lang="en-US" sz="800" dirty="0"/>
              <a:t>  Network:CoreNet-eos1-eos2-eos5-eos6-eos11-eos13 - EOS13</a:t>
            </a:r>
          </a:p>
          <a:p>
            <a:r>
              <a:rPr lang="en-US" sz="800" dirty="0"/>
              <a:t>  Network:CoreNet-eos1-eos2-eos5-eos6-eos11-eos13 - EOS2</a:t>
            </a:r>
          </a:p>
          <a:p>
            <a:r>
              <a:rPr lang="en-US" sz="800" dirty="0"/>
              <a:t>  Network:CoreNet-eos1-eos2-eos5-eos6-eos11-eos13 - EOS5</a:t>
            </a:r>
          </a:p>
          <a:p>
            <a:r>
              <a:rPr lang="en-US" sz="800" dirty="0"/>
              <a:t>  Network:CoreNet-eos1-eos2-eos5-eos6-eos11-eos13 - EOS6</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EOS4</a:t>
            </a:r>
          </a:p>
          <a:p>
            <a:r>
              <a:rPr lang="en-US" sz="800" dirty="0"/>
              <a:t>  Spine-Number:2 - EOS3</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83855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4EF831CE-CD16-75A4-22CE-5BD4838D7933}"/>
              </a:ext>
            </a:extLst>
          </p:cNvPr>
          <p:cNvPicPr>
            <a:picLocks noChangeAspect="1"/>
          </p:cNvPicPr>
          <p:nvPr/>
        </p:nvPicPr>
        <p:blipFill>
          <a:blip r:embed="rId2"/>
          <a:stretch>
            <a:fillRect/>
          </a:stretch>
        </p:blipFill>
        <p:spPr>
          <a:xfrm>
            <a:off x="486229" y="1536877"/>
            <a:ext cx="6386285" cy="2521502"/>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84013E64-31C3-F5E9-6EAE-1D748040E179}"/>
              </a:ext>
            </a:extLst>
          </p:cNvPr>
          <p:cNvPicPr>
            <a:picLocks noChangeAspect="1"/>
          </p:cNvPicPr>
          <p:nvPr/>
        </p:nvPicPr>
        <p:blipFill>
          <a:blip r:embed="rId3"/>
          <a:stretch>
            <a:fillRect/>
          </a:stretch>
        </p:blipFill>
        <p:spPr>
          <a:xfrm>
            <a:off x="239486" y="4261878"/>
            <a:ext cx="5921828" cy="2267616"/>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668B2F86-9C20-2E2D-0971-7CE7351B1B7D}"/>
              </a:ext>
            </a:extLst>
          </p:cNvPr>
          <p:cNvPicPr>
            <a:picLocks noChangeAspect="1"/>
          </p:cNvPicPr>
          <p:nvPr/>
        </p:nvPicPr>
        <p:blipFill>
          <a:blip r:embed="rId4"/>
          <a:stretch>
            <a:fillRect/>
          </a:stretch>
        </p:blipFill>
        <p:spPr>
          <a:xfrm>
            <a:off x="5943600" y="953296"/>
            <a:ext cx="7032171" cy="2730723"/>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2892E71A-332F-FC24-62BD-6E4BB00D250C}"/>
              </a:ext>
            </a:extLst>
          </p:cNvPr>
          <p:cNvPicPr>
            <a:picLocks noChangeAspect="1"/>
          </p:cNvPicPr>
          <p:nvPr/>
        </p:nvPicPr>
        <p:blipFill>
          <a:blip r:embed="rId5"/>
          <a:stretch>
            <a:fillRect/>
          </a:stretch>
        </p:blipFill>
        <p:spPr>
          <a:xfrm>
            <a:off x="5740400" y="4052096"/>
            <a:ext cx="7112000" cy="2745238"/>
          </a:xfrm>
          <a:prstGeom prst="rect">
            <a:avLst/>
          </a:prstGeom>
        </p:spPr>
      </p:pic>
    </p:spTree>
    <p:extLst>
      <p:ext uri="{BB962C8B-B14F-4D97-AF65-F5344CB8AC3E}">
        <p14:creationId xmlns:p14="http://schemas.microsoft.com/office/powerpoint/2010/main" val="417954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 8 BGP Enterprise Core Non-Overlay DC</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249969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7511143" cy="1332820"/>
          </a:xfrm>
        </p:spPr>
        <p:txBody>
          <a:bodyPr>
            <a:normAutofit/>
          </a:bodyPr>
          <a:lstStyle/>
          <a:p>
            <a:r>
              <a:rPr lang="en-US" dirty="0">
                <a:cs typeface="Calibri Light"/>
              </a:rPr>
              <a:t>Example8: BGP Enterprise Core </a:t>
            </a:r>
            <a:r>
              <a:rPr lang="en-US" sz="2000" dirty="0">
                <a:cs typeface="Calibri Light"/>
              </a:rPr>
              <a:t>eBGP to Border Leafs, Overlay enabled DC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 8 Tags</a:t>
            </a:r>
            <a:endParaRPr lang="en-US" sz="5200" dirty="0"/>
          </a:p>
        </p:txBody>
      </p:sp>
      <p:sp>
        <p:nvSpPr>
          <p:cNvPr id="7" name="Title 1">
            <a:extLst>
              <a:ext uri="{FF2B5EF4-FFF2-40B4-BE49-F238E27FC236}">
                <a16:creationId xmlns:a16="http://schemas.microsoft.com/office/drawing/2014/main" id="{3ECA1BFC-E747-BC2C-6262-7A28D9FC4932}"/>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4923064" y="538625"/>
            <a:ext cx="6188528" cy="6247864"/>
          </a:xfrm>
          <a:prstGeom prst="rect">
            <a:avLst/>
          </a:prstGeom>
          <a:noFill/>
        </p:spPr>
        <p:txBody>
          <a:bodyPr wrap="square">
            <a:spAutoFit/>
          </a:bodyPr>
          <a:lstStyle/>
          <a:p>
            <a:r>
              <a:rPr lang="en-US" sz="800" dirty="0"/>
              <a:t> Campus-Pod:12 -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Network:CoreNet-eos1-eos6 - EOS1</a:t>
            </a:r>
          </a:p>
          <a:p>
            <a:r>
              <a:rPr lang="en-US" sz="800" dirty="0"/>
              <a:t>  Network:CoreNet-eos1-eos6 - EOS6</a:t>
            </a:r>
          </a:p>
          <a:p>
            <a:r>
              <a:rPr lang="en-US" sz="800" dirty="0"/>
              <a:t>  Network:L2DC-eos11-eos13 - EOS11</a:t>
            </a:r>
          </a:p>
          <a:p>
            <a:r>
              <a:rPr lang="en-US" sz="800" dirty="0"/>
              <a:t>  Network:L2DC-eos11-eos13 - EOS13</a:t>
            </a:r>
          </a:p>
          <a:p>
            <a:r>
              <a:rPr lang="en-US" sz="800" dirty="0"/>
              <a:t>  Network:L3DC-Border-Leafs-eos2-eos5 - EOS2</a:t>
            </a:r>
          </a:p>
          <a:p>
            <a:r>
              <a:rPr lang="en-US" sz="800" dirty="0"/>
              <a:t>  Network:L3DC-Border-Leafs-eos2-eos5 - EOS5</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EOS3</a:t>
            </a:r>
          </a:p>
          <a:p>
            <a:r>
              <a:rPr lang="en-US" sz="800" dirty="0"/>
              <a:t>  Spine-Number:2 - EOS4</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2515941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217715" y="1608453"/>
            <a:ext cx="5878285" cy="347418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3"/>
          <a:stretch>
            <a:fillRect/>
          </a:stretch>
        </p:blipFill>
        <p:spPr>
          <a:xfrm>
            <a:off x="5319486" y="3490188"/>
            <a:ext cx="6625771" cy="3172366"/>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4"/>
          <a:stretch>
            <a:fillRect/>
          </a:stretch>
        </p:blipFill>
        <p:spPr>
          <a:xfrm>
            <a:off x="5450114" y="615018"/>
            <a:ext cx="5762171" cy="2746878"/>
          </a:xfrm>
          <a:prstGeom prst="rect">
            <a:avLst/>
          </a:prstGeom>
        </p:spPr>
      </p:pic>
    </p:spTree>
    <p:extLst>
      <p:ext uri="{BB962C8B-B14F-4D97-AF65-F5344CB8AC3E}">
        <p14:creationId xmlns:p14="http://schemas.microsoft.com/office/powerpoint/2010/main" val="35344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p:txBody>
          <a:bodyPr/>
          <a:lstStyle/>
          <a:p>
            <a:r>
              <a:rPr lang="en-US" dirty="0">
                <a:cs typeface="Calibri Light"/>
              </a:rPr>
              <a:t>Complete Topology of the  ATD</a:t>
            </a:r>
            <a:endParaRPr lang="en-US" dirty="0"/>
          </a:p>
        </p:txBody>
      </p:sp>
      <p:pic>
        <p:nvPicPr>
          <p:cNvPr id="4" name="Picture 4" descr="Diagram, schematic&#10;&#10;Description automatically generated">
            <a:extLst>
              <a:ext uri="{FF2B5EF4-FFF2-40B4-BE49-F238E27FC236}">
                <a16:creationId xmlns:a16="http://schemas.microsoft.com/office/drawing/2014/main" id="{A13D5B4B-E8FE-974A-B508-92D86329721A}"/>
              </a:ext>
            </a:extLst>
          </p:cNvPr>
          <p:cNvPicPr>
            <a:picLocks noGrp="1" noChangeAspect="1"/>
          </p:cNvPicPr>
          <p:nvPr>
            <p:ph idx="1"/>
          </p:nvPr>
        </p:nvPicPr>
        <p:blipFill>
          <a:blip r:embed="rId2"/>
          <a:stretch>
            <a:fillRect/>
          </a:stretch>
        </p:blipFill>
        <p:spPr>
          <a:xfrm>
            <a:off x="1740453" y="2144939"/>
            <a:ext cx="8420808" cy="4351338"/>
          </a:xfrm>
        </p:spPr>
      </p:pic>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1084943" y="1317625"/>
            <a:ext cx="9265579" cy="8281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We will be using a sub-set of this topology for each Enterprise Routing Studio example</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71299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9 VRF Lite, Overlay DC</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 Core and DC w Overlay</a:t>
            </a:r>
            <a:br>
              <a:rPr lang="en-US" dirty="0">
                <a:cs typeface="Calibri Light"/>
              </a:rPr>
            </a:br>
            <a:r>
              <a:rPr lang="en-US" sz="2000" dirty="0">
                <a:cs typeface="Calibri Light"/>
              </a:rPr>
              <a:t>L3DC EVPN/VXLAN Overlay enabled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 9 Tags</a:t>
            </a:r>
            <a:endParaRPr lang="en-US" sz="5200" dirty="0"/>
          </a:p>
        </p:txBody>
      </p:sp>
      <p:sp>
        <p:nvSpPr>
          <p:cNvPr id="7" name="Title 1">
            <a:extLst>
              <a:ext uri="{FF2B5EF4-FFF2-40B4-BE49-F238E27FC236}">
                <a16:creationId xmlns:a16="http://schemas.microsoft.com/office/drawing/2014/main" id="{FA14345D-74A3-33A8-CF23-F2D10EC49745}"/>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55BB486E-354B-C8AC-0718-5882C4B34503}"/>
              </a:ext>
            </a:extLst>
          </p:cNvPr>
          <p:cNvSpPr txBox="1"/>
          <p:nvPr/>
        </p:nvSpPr>
        <p:spPr>
          <a:xfrm>
            <a:off x="4425045" y="457025"/>
            <a:ext cx="6221184" cy="6247864"/>
          </a:xfrm>
          <a:prstGeom prst="rect">
            <a:avLst/>
          </a:prstGeom>
          <a:noFill/>
        </p:spPr>
        <p:txBody>
          <a:bodyPr wrap="square">
            <a:spAutoFit/>
          </a:bodyPr>
          <a:lstStyle/>
          <a:p>
            <a:r>
              <a:rPr lang="en-US" sz="800" dirty="0"/>
              <a:t> Campus-Pod:L2DC-eos12 -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Network:CoreNet-eos1-eos6 - EOS1</a:t>
            </a:r>
          </a:p>
          <a:p>
            <a:r>
              <a:rPr lang="en-US" sz="800" dirty="0"/>
              <a:t>  Network:CoreNet-eos1-eos6 - EOS6</a:t>
            </a:r>
          </a:p>
          <a:p>
            <a:r>
              <a:rPr lang="en-US" sz="800" dirty="0"/>
              <a:t>  Network:L2DC-eos11-eos13 - EOS11</a:t>
            </a:r>
          </a:p>
          <a:p>
            <a:r>
              <a:rPr lang="en-US" sz="800" dirty="0"/>
              <a:t>  Network:L2DC-eos11-eos13 - EOS13</a:t>
            </a:r>
          </a:p>
          <a:p>
            <a:r>
              <a:rPr lang="en-US" sz="800" dirty="0"/>
              <a:t>  Network:L3DC-Border-Leafs-eos2-eos5 - EOS2</a:t>
            </a:r>
          </a:p>
          <a:p>
            <a:r>
              <a:rPr lang="en-US" sz="800" dirty="0"/>
              <a:t>  Network:L3DC-Border-Leafs-eos2-eos5 - EOS5</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EOS3</a:t>
            </a:r>
          </a:p>
          <a:p>
            <a:r>
              <a:rPr lang="en-US" sz="800" dirty="0"/>
              <a:t>  Spine-Number:2 - EOS4</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1191538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a:xfrm>
            <a:off x="192314" y="45811"/>
            <a:ext cx="10515600" cy="1325563"/>
          </a:xfrm>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137886" y="1085938"/>
            <a:ext cx="5878285" cy="3474182"/>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3"/>
          <a:stretch>
            <a:fillRect/>
          </a:stretch>
        </p:blipFill>
        <p:spPr>
          <a:xfrm>
            <a:off x="5450114" y="615018"/>
            <a:ext cx="5762171" cy="2746878"/>
          </a:xfrm>
          <a:prstGeom prst="rect">
            <a:avLst/>
          </a:prstGeom>
        </p:spPr>
      </p:pic>
      <p:pic>
        <p:nvPicPr>
          <p:cNvPr id="3" name="Picture 3" descr="Graphical user interface, text, application, email&#10;&#10;Description automatically generated">
            <a:extLst>
              <a:ext uri="{FF2B5EF4-FFF2-40B4-BE49-F238E27FC236}">
                <a16:creationId xmlns:a16="http://schemas.microsoft.com/office/drawing/2014/main" id="{B7BDAB5A-CEB7-0184-7FCD-2A519CFA9C2D}"/>
              </a:ext>
            </a:extLst>
          </p:cNvPr>
          <p:cNvPicPr>
            <a:picLocks noChangeAspect="1"/>
          </p:cNvPicPr>
          <p:nvPr/>
        </p:nvPicPr>
        <p:blipFill>
          <a:blip r:embed="rId4"/>
          <a:stretch>
            <a:fillRect/>
          </a:stretch>
        </p:blipFill>
        <p:spPr>
          <a:xfrm>
            <a:off x="0" y="4267930"/>
            <a:ext cx="5747657" cy="2509510"/>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5"/>
          <a:stretch>
            <a:fillRect/>
          </a:stretch>
        </p:blipFill>
        <p:spPr>
          <a:xfrm>
            <a:off x="5319486" y="3490188"/>
            <a:ext cx="6625771" cy="3172366"/>
          </a:xfrm>
          <a:prstGeom prst="rect">
            <a:avLst/>
          </a:prstGeom>
        </p:spPr>
      </p:pic>
    </p:spTree>
    <p:extLst>
      <p:ext uri="{BB962C8B-B14F-4D97-AF65-F5344CB8AC3E}">
        <p14:creationId xmlns:p14="http://schemas.microsoft.com/office/powerpoint/2010/main" val="2200929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p:txBody>
          <a:bodyPr>
            <a:normAutofit/>
          </a:bodyPr>
          <a:lstStyle/>
          <a:p>
            <a:r>
              <a:rPr lang="en-US" dirty="0">
                <a:cs typeface="Calibri Light"/>
              </a:rPr>
              <a:t>Enable Export/Import of Studios data files</a:t>
            </a:r>
            <a:br>
              <a:rPr lang="en-US" dirty="0">
                <a:cs typeface="Calibri Light"/>
              </a:rPr>
            </a:br>
            <a:r>
              <a:rPr lang="en-US" sz="2000" dirty="0">
                <a:cs typeface="Calibri Light"/>
              </a:rPr>
              <a:t>This is an Alpha feature and needs to be enabled in the current ATD release. This allows the example files that go with these slides to be 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44694" y="91147"/>
            <a:ext cx="10515600" cy="1325563"/>
          </a:xfrm>
        </p:spPr>
        <p:txBody>
          <a:bodyPr/>
          <a:lstStyle/>
          <a:p>
            <a:r>
              <a:rPr lang="en-US" dirty="0">
                <a:cs typeface="Calibri Light"/>
              </a:rPr>
              <a:t>Import the Inputs for each Studio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3" name="Content Placeholder 2">
            <a:extLst>
              <a:ext uri="{FF2B5EF4-FFF2-40B4-BE49-F238E27FC236}">
                <a16:creationId xmlns:a16="http://schemas.microsoft.com/office/drawing/2014/main" id="{20C10FAD-613A-E14A-B4CA-CD8E854DFEB9}"/>
              </a:ext>
            </a:extLst>
          </p:cNvPr>
          <p:cNvSpPr txBox="1">
            <a:spLocks/>
          </p:cNvSpPr>
          <p:nvPr/>
        </p:nvSpPr>
        <p:spPr>
          <a:xfrm>
            <a:off x="2385566" y="920076"/>
            <a:ext cx="10515600" cy="5499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These files should be on your laptop</a:t>
            </a:r>
            <a:endParaRPr lang="en-US" dirty="0"/>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4290</TotalTime>
  <Words>4656</Words>
  <Application>Microsoft Macintosh PowerPoint</Application>
  <PresentationFormat>Widescreen</PresentationFormat>
  <Paragraphs>740</Paragraphs>
  <Slides>66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Calibri Light</vt:lpstr>
      <vt:lpstr>office theme</vt:lpstr>
      <vt:lpstr> Studios Interop</vt:lpstr>
      <vt:lpstr>Overview</vt:lpstr>
      <vt:lpstr>Files to Run the Examples</vt:lpstr>
      <vt:lpstr>Directories with the Inputs Files for each example</vt:lpstr>
      <vt:lpstr>Launch the Advanced Routing ATD</vt:lpstr>
      <vt:lpstr>Complete Topology of the  ATD</vt:lpstr>
      <vt:lpstr>Enable Export/Import of Studios data files This is an Alpha feature and needs to be enabled in the current ATD release. This allows the example files that go with these slides to be loaded.</vt:lpstr>
      <vt:lpstr>Import Enterprise Routing Studio into ATD</vt:lpstr>
      <vt:lpstr>Import the Inputs for each Studio for each example</vt:lpstr>
      <vt:lpstr> If upgrading CV, new Studios are in a workspace  when the upgrade completes Submitting this workspace adds the new Studio permentently</vt:lpstr>
      <vt:lpstr>Note: Some Tags are created automatically by Studios  not by users</vt:lpstr>
      <vt:lpstr>Other Notes</vt:lpstr>
      <vt:lpstr>Example 1 DC Gateway Router</vt:lpstr>
      <vt:lpstr>Example1: DC Gateway Router  This example also routes between DCs with OSPF</vt:lpstr>
      <vt:lpstr>Example1 </vt:lpstr>
      <vt:lpstr>Example1 Tags</vt:lpstr>
      <vt:lpstr>Device Selection</vt:lpstr>
      <vt:lpstr>Test</vt:lpstr>
      <vt:lpstr>Example 2 Routing eBGP between DCs eBGP between border Leaf and Edge Router</vt:lpstr>
      <vt:lpstr>Example2: Routing Between 2 Data Centers L3EVPN and eBGP from Border Leaf to Enterprise Router</vt:lpstr>
      <vt:lpstr>Example2</vt:lpstr>
      <vt:lpstr>Example 2 Tags</vt:lpstr>
      <vt:lpstr>Device Selection</vt:lpstr>
      <vt:lpstr>Test</vt:lpstr>
      <vt:lpstr>Example 3 EVPN on Enterprise Core</vt:lpstr>
      <vt:lpstr>Example3: L3EVPN on CoreNet </vt:lpstr>
      <vt:lpstr>PowerPoint Presentation</vt:lpstr>
      <vt:lpstr>Example3 Tags</vt:lpstr>
      <vt:lpstr>Device Selection</vt:lpstr>
      <vt:lpstr>Test</vt:lpstr>
      <vt:lpstr>Example 4 Routing Campus to ISP, OSPF &amp; eBGP</vt:lpstr>
      <vt:lpstr>Example4:  Routing OSPF Campus and eBGP to ISP Campus receives Default Route Campus edge router has full Internet routes</vt:lpstr>
      <vt:lpstr>PowerPoint Presentation</vt:lpstr>
      <vt:lpstr>Example 4 Tags</vt:lpstr>
      <vt:lpstr>Device Selection</vt:lpstr>
      <vt:lpstr>Test</vt:lpstr>
      <vt:lpstr>Example 5 Routing Campus to Campus + EVPN </vt:lpstr>
      <vt:lpstr>Example5: Routing OSPF Campus to Campus + L2 vlan stretch between Campus</vt:lpstr>
      <vt:lpstr>PowerPoint Presentation</vt:lpstr>
      <vt:lpstr>Example 5 Tags</vt:lpstr>
      <vt:lpstr>Device Selection</vt:lpstr>
      <vt:lpstr>Test</vt:lpstr>
      <vt:lpstr>Example 6 Border Leaf OSPF to Enterprise Core</vt:lpstr>
      <vt:lpstr>Example6: Border Leaf OSPF to Enterprise Core L3 DC has no overlay and runs OSPF on Border Leafs</vt:lpstr>
      <vt:lpstr>PowerPoint Presentation</vt:lpstr>
      <vt:lpstr>Example 6 Tags</vt:lpstr>
      <vt:lpstr>Device Selection</vt:lpstr>
      <vt:lpstr>Test</vt:lpstr>
      <vt:lpstr>Example 7 OSPF per VRF Border Leaf</vt:lpstr>
      <vt:lpstr>Example7: OSPF per Border Leaf VRF L3 DC has EVPN overlay and runs OSPF on Border Leafs in VRF</vt:lpstr>
      <vt:lpstr>PowerPoint Presentation</vt:lpstr>
      <vt:lpstr>Example 7 Tags</vt:lpstr>
      <vt:lpstr>Device Selection</vt:lpstr>
      <vt:lpstr>Test</vt:lpstr>
      <vt:lpstr>Example 8 BGP Enterprise Core Non-Overlay DC</vt:lpstr>
      <vt:lpstr>Example8: BGP Enterprise Core eBGP to Border Leafs, Overlay enabled DC </vt:lpstr>
      <vt:lpstr>PowerPoint Presentation</vt:lpstr>
      <vt:lpstr>Example 8 Tags</vt:lpstr>
      <vt:lpstr>Device Selection</vt:lpstr>
      <vt:lpstr>Test</vt:lpstr>
      <vt:lpstr>Example 9 VRF Lite, Overlay DC</vt:lpstr>
      <vt:lpstr>Example9: VRF Lite Core and DC w Overlay L3DC EVPN/VXLAN Overlay enabled </vt:lpstr>
      <vt:lpstr>PowerPoint Presentation</vt:lpstr>
      <vt:lpstr>Example 9 Tags</vt:lpstr>
      <vt:lpstr>Device Selection</vt:lpstr>
      <vt:lpstr>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1097</cp:revision>
  <dcterms:created xsi:type="dcterms:W3CDTF">2022-04-04T16:45:18Z</dcterms:created>
  <dcterms:modified xsi:type="dcterms:W3CDTF">2022-04-28T03:13:19Z</dcterms:modified>
</cp:coreProperties>
</file>